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tiff" ContentType="image/tiff"/>
  <Default Extension="rels" ContentType="application/vnd.openxmlformats-package.relationships+xml"/>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56" r:id="rId2"/>
  </p:sldIdLst>
  <p:sldSz cx="36576000" cy="42062400"/>
  <p:notesSz cx="6858000" cy="9144000"/>
  <p:defaultTextStyle>
    <a:defPPr>
      <a:defRPr lang="en-US"/>
    </a:defPPr>
    <a:lvl1pPr marL="0" algn="l" defTabSz="3774643" rtl="0" eaLnBrk="1" latinLnBrk="0" hangingPunct="1">
      <a:defRPr sz="7430" kern="1200">
        <a:solidFill>
          <a:schemeClr val="tx1"/>
        </a:solidFill>
        <a:latin typeface="+mn-lt"/>
        <a:ea typeface="+mn-ea"/>
        <a:cs typeface="+mn-cs"/>
      </a:defRPr>
    </a:lvl1pPr>
    <a:lvl2pPr marL="1887322" algn="l" defTabSz="3774643" rtl="0" eaLnBrk="1" latinLnBrk="0" hangingPunct="1">
      <a:defRPr sz="7430" kern="1200">
        <a:solidFill>
          <a:schemeClr val="tx1"/>
        </a:solidFill>
        <a:latin typeface="+mn-lt"/>
        <a:ea typeface="+mn-ea"/>
        <a:cs typeface="+mn-cs"/>
      </a:defRPr>
    </a:lvl2pPr>
    <a:lvl3pPr marL="3774643" algn="l" defTabSz="3774643" rtl="0" eaLnBrk="1" latinLnBrk="0" hangingPunct="1">
      <a:defRPr sz="7430" kern="1200">
        <a:solidFill>
          <a:schemeClr val="tx1"/>
        </a:solidFill>
        <a:latin typeface="+mn-lt"/>
        <a:ea typeface="+mn-ea"/>
        <a:cs typeface="+mn-cs"/>
      </a:defRPr>
    </a:lvl3pPr>
    <a:lvl4pPr marL="5661965" algn="l" defTabSz="3774643" rtl="0" eaLnBrk="1" latinLnBrk="0" hangingPunct="1">
      <a:defRPr sz="7430" kern="1200">
        <a:solidFill>
          <a:schemeClr val="tx1"/>
        </a:solidFill>
        <a:latin typeface="+mn-lt"/>
        <a:ea typeface="+mn-ea"/>
        <a:cs typeface="+mn-cs"/>
      </a:defRPr>
    </a:lvl4pPr>
    <a:lvl5pPr marL="7549286" algn="l" defTabSz="3774643" rtl="0" eaLnBrk="1" latinLnBrk="0" hangingPunct="1">
      <a:defRPr sz="7430" kern="1200">
        <a:solidFill>
          <a:schemeClr val="tx1"/>
        </a:solidFill>
        <a:latin typeface="+mn-lt"/>
        <a:ea typeface="+mn-ea"/>
        <a:cs typeface="+mn-cs"/>
      </a:defRPr>
    </a:lvl5pPr>
    <a:lvl6pPr marL="9436608" algn="l" defTabSz="3774643" rtl="0" eaLnBrk="1" latinLnBrk="0" hangingPunct="1">
      <a:defRPr sz="7430" kern="1200">
        <a:solidFill>
          <a:schemeClr val="tx1"/>
        </a:solidFill>
        <a:latin typeface="+mn-lt"/>
        <a:ea typeface="+mn-ea"/>
        <a:cs typeface="+mn-cs"/>
      </a:defRPr>
    </a:lvl6pPr>
    <a:lvl7pPr marL="11323930" algn="l" defTabSz="3774643" rtl="0" eaLnBrk="1" latinLnBrk="0" hangingPunct="1">
      <a:defRPr sz="7430" kern="1200">
        <a:solidFill>
          <a:schemeClr val="tx1"/>
        </a:solidFill>
        <a:latin typeface="+mn-lt"/>
        <a:ea typeface="+mn-ea"/>
        <a:cs typeface="+mn-cs"/>
      </a:defRPr>
    </a:lvl7pPr>
    <a:lvl8pPr marL="13211251" algn="l" defTabSz="3774643" rtl="0" eaLnBrk="1" latinLnBrk="0" hangingPunct="1">
      <a:defRPr sz="7430" kern="1200">
        <a:solidFill>
          <a:schemeClr val="tx1"/>
        </a:solidFill>
        <a:latin typeface="+mn-lt"/>
        <a:ea typeface="+mn-ea"/>
        <a:cs typeface="+mn-cs"/>
      </a:defRPr>
    </a:lvl8pPr>
    <a:lvl9pPr marL="15098573" algn="l" defTabSz="3774643" rtl="0" eaLnBrk="1" latinLnBrk="0" hangingPunct="1">
      <a:defRPr sz="743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41F2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inimized" horzBarState="maximized">
    <p:restoredLeft sz="6432"/>
    <p:restoredTop sz="96756"/>
  </p:normalViewPr>
  <p:slideViewPr>
    <p:cSldViewPr snapToGrid="0" snapToObjects="1">
      <p:cViewPr>
        <p:scale>
          <a:sx n="44" d="100"/>
          <a:sy n="44" d="100"/>
        </p:scale>
        <p:origin x="1584" y="-32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4" Type="http://schemas.openxmlformats.org/officeDocument/2006/relationships/viewProps" Target="viewProps.xml"/><Relationship Id="rId5" Type="http://schemas.openxmlformats.org/officeDocument/2006/relationships/theme" Target="theme/theme1.xml"/><Relationship Id="rId6"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743200" y="6883826"/>
            <a:ext cx="31089600" cy="14643947"/>
          </a:xfrm>
        </p:spPr>
        <p:txBody>
          <a:bodyPr anchor="b"/>
          <a:lstStyle>
            <a:lvl1pPr algn="ctr">
              <a:defRPr sz="24000"/>
            </a:lvl1pPr>
          </a:lstStyle>
          <a:p>
            <a:r>
              <a:rPr lang="en-US" smtClean="0"/>
              <a:t>Click to edit Master title style</a:t>
            </a:r>
            <a:endParaRPr lang="en-US" dirty="0"/>
          </a:p>
        </p:txBody>
      </p:sp>
      <p:sp>
        <p:nvSpPr>
          <p:cNvPr id="3" name="Subtitle 2"/>
          <p:cNvSpPr>
            <a:spLocks noGrp="1"/>
          </p:cNvSpPr>
          <p:nvPr>
            <p:ph type="subTitle" idx="1"/>
          </p:nvPr>
        </p:nvSpPr>
        <p:spPr>
          <a:xfrm>
            <a:off x="4572000" y="22092500"/>
            <a:ext cx="27432000" cy="10155340"/>
          </a:xfrm>
        </p:spPr>
        <p:txBody>
          <a:bodyPr/>
          <a:lstStyle>
            <a:lvl1pPr marL="0" indent="0" algn="ctr">
              <a:buNone/>
              <a:defRPr sz="9600"/>
            </a:lvl1pPr>
            <a:lvl2pPr marL="1828800" indent="0" algn="ctr">
              <a:buNone/>
              <a:defRPr sz="8000"/>
            </a:lvl2pPr>
            <a:lvl3pPr marL="3657600" indent="0" algn="ctr">
              <a:buNone/>
              <a:defRPr sz="7200"/>
            </a:lvl3pPr>
            <a:lvl4pPr marL="5486400" indent="0" algn="ctr">
              <a:buNone/>
              <a:defRPr sz="6400"/>
            </a:lvl4pPr>
            <a:lvl5pPr marL="7315200" indent="0" algn="ctr">
              <a:buNone/>
              <a:defRPr sz="6400"/>
            </a:lvl5pPr>
            <a:lvl6pPr marL="9144000" indent="0" algn="ctr">
              <a:buNone/>
              <a:defRPr sz="6400"/>
            </a:lvl6pPr>
            <a:lvl7pPr marL="10972800" indent="0" algn="ctr">
              <a:buNone/>
              <a:defRPr sz="6400"/>
            </a:lvl7pPr>
            <a:lvl8pPr marL="12801600" indent="0" algn="ctr">
              <a:buNone/>
              <a:defRPr sz="6400"/>
            </a:lvl8pPr>
            <a:lvl9pPr marL="14630400" indent="0" algn="ctr">
              <a:buNone/>
              <a:defRPr sz="64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264064C1-B353-8145-9E0D-8C1E1A5522AC}" type="datetimeFigureOut">
              <a:rPr lang="en-US" smtClean="0"/>
              <a:t>7/26/17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78CD70-5C8C-C840-A212-0CD80A20E3F7}"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64064C1-B353-8145-9E0D-8C1E1A5522AC}" type="datetimeFigureOut">
              <a:rPr lang="en-US" smtClean="0"/>
              <a:t>7/26/17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78CD70-5C8C-C840-A212-0CD80A20E3F7}"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6174702" y="2239433"/>
            <a:ext cx="7886700" cy="3564594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2514602" y="2239433"/>
            <a:ext cx="23202900" cy="3564594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64064C1-B353-8145-9E0D-8C1E1A5522AC}" type="datetimeFigureOut">
              <a:rPr lang="en-US" smtClean="0"/>
              <a:t>7/26/17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78CD70-5C8C-C840-A212-0CD80A20E3F7}"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36576000" cy="42062400"/>
          </a:xfrm>
          <a:prstGeom prst="rect">
            <a:avLst/>
          </a:prstGeom>
        </p:spPr>
      </p:pic>
    </p:spTree>
    <p:extLst>
      <p:ext uri="{BB962C8B-B14F-4D97-AF65-F5344CB8AC3E}">
        <p14:creationId xmlns:p14="http://schemas.microsoft.com/office/powerpoint/2010/main" val="15213706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64064C1-B353-8145-9E0D-8C1E1A5522AC}" type="datetimeFigureOut">
              <a:rPr lang="en-US" smtClean="0"/>
              <a:t>7/26/17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78CD70-5C8C-C840-A212-0CD80A20E3F7}"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495552" y="10486402"/>
            <a:ext cx="31546800" cy="17496787"/>
          </a:xfrm>
        </p:spPr>
        <p:txBody>
          <a:bodyPr anchor="b"/>
          <a:lstStyle>
            <a:lvl1pPr>
              <a:defRPr sz="24000"/>
            </a:lvl1pPr>
          </a:lstStyle>
          <a:p>
            <a:r>
              <a:rPr lang="en-US" smtClean="0"/>
              <a:t>Click to edit Master title style</a:t>
            </a:r>
            <a:endParaRPr lang="en-US" dirty="0"/>
          </a:p>
        </p:txBody>
      </p:sp>
      <p:sp>
        <p:nvSpPr>
          <p:cNvPr id="3" name="Text Placeholder 2"/>
          <p:cNvSpPr>
            <a:spLocks noGrp="1"/>
          </p:cNvSpPr>
          <p:nvPr>
            <p:ph type="body" idx="1"/>
          </p:nvPr>
        </p:nvSpPr>
        <p:spPr>
          <a:xfrm>
            <a:off x="2495552" y="28148716"/>
            <a:ext cx="31546800" cy="9201147"/>
          </a:xfrm>
        </p:spPr>
        <p:txBody>
          <a:bodyPr/>
          <a:lstStyle>
            <a:lvl1pPr marL="0" indent="0">
              <a:buNone/>
              <a:defRPr sz="9600">
                <a:solidFill>
                  <a:schemeClr val="tx1"/>
                </a:solidFill>
              </a:defRPr>
            </a:lvl1pPr>
            <a:lvl2pPr marL="1828800" indent="0">
              <a:buNone/>
              <a:defRPr sz="8000">
                <a:solidFill>
                  <a:schemeClr val="tx1">
                    <a:tint val="75000"/>
                  </a:schemeClr>
                </a:solidFill>
              </a:defRPr>
            </a:lvl2pPr>
            <a:lvl3pPr marL="3657600" indent="0">
              <a:buNone/>
              <a:defRPr sz="7200">
                <a:solidFill>
                  <a:schemeClr val="tx1">
                    <a:tint val="75000"/>
                  </a:schemeClr>
                </a:solidFill>
              </a:defRPr>
            </a:lvl3pPr>
            <a:lvl4pPr marL="5486400" indent="0">
              <a:buNone/>
              <a:defRPr sz="6400">
                <a:solidFill>
                  <a:schemeClr val="tx1">
                    <a:tint val="75000"/>
                  </a:schemeClr>
                </a:solidFill>
              </a:defRPr>
            </a:lvl4pPr>
            <a:lvl5pPr marL="7315200" indent="0">
              <a:buNone/>
              <a:defRPr sz="6400">
                <a:solidFill>
                  <a:schemeClr val="tx1">
                    <a:tint val="75000"/>
                  </a:schemeClr>
                </a:solidFill>
              </a:defRPr>
            </a:lvl5pPr>
            <a:lvl6pPr marL="9144000" indent="0">
              <a:buNone/>
              <a:defRPr sz="6400">
                <a:solidFill>
                  <a:schemeClr val="tx1">
                    <a:tint val="75000"/>
                  </a:schemeClr>
                </a:solidFill>
              </a:defRPr>
            </a:lvl6pPr>
            <a:lvl7pPr marL="10972800" indent="0">
              <a:buNone/>
              <a:defRPr sz="6400">
                <a:solidFill>
                  <a:schemeClr val="tx1">
                    <a:tint val="75000"/>
                  </a:schemeClr>
                </a:solidFill>
              </a:defRPr>
            </a:lvl7pPr>
            <a:lvl8pPr marL="12801600" indent="0">
              <a:buNone/>
              <a:defRPr sz="6400">
                <a:solidFill>
                  <a:schemeClr val="tx1">
                    <a:tint val="75000"/>
                  </a:schemeClr>
                </a:solidFill>
              </a:defRPr>
            </a:lvl8pPr>
            <a:lvl9pPr marL="14630400" indent="0">
              <a:buNone/>
              <a:defRPr sz="6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64064C1-B353-8145-9E0D-8C1E1A5522AC}" type="datetimeFigureOut">
              <a:rPr lang="en-US" smtClean="0"/>
              <a:t>7/26/17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78CD70-5C8C-C840-A212-0CD80A20E3F7}"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2514600" y="11197167"/>
            <a:ext cx="15544800" cy="2668820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18516600" y="11197167"/>
            <a:ext cx="15544800" cy="2668820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264064C1-B353-8145-9E0D-8C1E1A5522AC}" type="datetimeFigureOut">
              <a:rPr lang="en-US" smtClean="0"/>
              <a:t>7/26/17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378CD70-5C8C-C840-A212-0CD80A20E3F7}"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519364" y="2239442"/>
            <a:ext cx="31546800" cy="8130120"/>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2519368" y="10311133"/>
            <a:ext cx="15473360" cy="5053327"/>
          </a:xfrm>
        </p:spPr>
        <p:txBody>
          <a:bodyPr anchor="b"/>
          <a:lstStyle>
            <a:lvl1pPr marL="0" indent="0">
              <a:buNone/>
              <a:defRPr sz="9600" b="1"/>
            </a:lvl1pPr>
            <a:lvl2pPr marL="1828800" indent="0">
              <a:buNone/>
              <a:defRPr sz="8000" b="1"/>
            </a:lvl2pPr>
            <a:lvl3pPr marL="3657600" indent="0">
              <a:buNone/>
              <a:defRPr sz="7200" b="1"/>
            </a:lvl3pPr>
            <a:lvl4pPr marL="5486400" indent="0">
              <a:buNone/>
              <a:defRPr sz="6400" b="1"/>
            </a:lvl4pPr>
            <a:lvl5pPr marL="7315200" indent="0">
              <a:buNone/>
              <a:defRPr sz="6400" b="1"/>
            </a:lvl5pPr>
            <a:lvl6pPr marL="9144000" indent="0">
              <a:buNone/>
              <a:defRPr sz="6400" b="1"/>
            </a:lvl6pPr>
            <a:lvl7pPr marL="10972800" indent="0">
              <a:buNone/>
              <a:defRPr sz="6400" b="1"/>
            </a:lvl7pPr>
            <a:lvl8pPr marL="12801600" indent="0">
              <a:buNone/>
              <a:defRPr sz="6400" b="1"/>
            </a:lvl8pPr>
            <a:lvl9pPr marL="14630400" indent="0">
              <a:buNone/>
              <a:defRPr sz="6400" b="1"/>
            </a:lvl9pPr>
          </a:lstStyle>
          <a:p>
            <a:pPr lvl="0"/>
            <a:r>
              <a:rPr lang="en-US" smtClean="0"/>
              <a:t>Click to edit Master text styles</a:t>
            </a:r>
          </a:p>
        </p:txBody>
      </p:sp>
      <p:sp>
        <p:nvSpPr>
          <p:cNvPr id="4" name="Content Placeholder 3"/>
          <p:cNvSpPr>
            <a:spLocks noGrp="1"/>
          </p:cNvSpPr>
          <p:nvPr>
            <p:ph sz="half" idx="2"/>
          </p:nvPr>
        </p:nvSpPr>
        <p:spPr>
          <a:xfrm>
            <a:off x="2519368" y="15364460"/>
            <a:ext cx="15473360" cy="2259880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18516602" y="10311133"/>
            <a:ext cx="15549564" cy="5053327"/>
          </a:xfrm>
        </p:spPr>
        <p:txBody>
          <a:bodyPr anchor="b"/>
          <a:lstStyle>
            <a:lvl1pPr marL="0" indent="0">
              <a:buNone/>
              <a:defRPr sz="9600" b="1"/>
            </a:lvl1pPr>
            <a:lvl2pPr marL="1828800" indent="0">
              <a:buNone/>
              <a:defRPr sz="8000" b="1"/>
            </a:lvl2pPr>
            <a:lvl3pPr marL="3657600" indent="0">
              <a:buNone/>
              <a:defRPr sz="7200" b="1"/>
            </a:lvl3pPr>
            <a:lvl4pPr marL="5486400" indent="0">
              <a:buNone/>
              <a:defRPr sz="6400" b="1"/>
            </a:lvl4pPr>
            <a:lvl5pPr marL="7315200" indent="0">
              <a:buNone/>
              <a:defRPr sz="6400" b="1"/>
            </a:lvl5pPr>
            <a:lvl6pPr marL="9144000" indent="0">
              <a:buNone/>
              <a:defRPr sz="6400" b="1"/>
            </a:lvl6pPr>
            <a:lvl7pPr marL="10972800" indent="0">
              <a:buNone/>
              <a:defRPr sz="6400" b="1"/>
            </a:lvl7pPr>
            <a:lvl8pPr marL="12801600" indent="0">
              <a:buNone/>
              <a:defRPr sz="6400" b="1"/>
            </a:lvl8pPr>
            <a:lvl9pPr marL="14630400" indent="0">
              <a:buNone/>
              <a:defRPr sz="6400" b="1"/>
            </a:lvl9pPr>
          </a:lstStyle>
          <a:p>
            <a:pPr lvl="0"/>
            <a:r>
              <a:rPr lang="en-US" smtClean="0"/>
              <a:t>Click to edit Master text styles</a:t>
            </a:r>
          </a:p>
        </p:txBody>
      </p:sp>
      <p:sp>
        <p:nvSpPr>
          <p:cNvPr id="6" name="Content Placeholder 5"/>
          <p:cNvSpPr>
            <a:spLocks noGrp="1"/>
          </p:cNvSpPr>
          <p:nvPr>
            <p:ph sz="quarter" idx="4"/>
          </p:nvPr>
        </p:nvSpPr>
        <p:spPr>
          <a:xfrm>
            <a:off x="18516602" y="15364460"/>
            <a:ext cx="15549564" cy="2259880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264064C1-B353-8145-9E0D-8C1E1A5522AC}" type="datetimeFigureOut">
              <a:rPr lang="en-US" smtClean="0"/>
              <a:t>7/26/17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378CD70-5C8C-C840-A212-0CD80A20E3F7}"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264064C1-B353-8145-9E0D-8C1E1A5522AC}" type="datetimeFigureOut">
              <a:rPr lang="en-US" smtClean="0"/>
              <a:t>7/26/17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378CD70-5C8C-C840-A212-0CD80A20E3F7}"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64064C1-B353-8145-9E0D-8C1E1A5522AC}" type="datetimeFigureOut">
              <a:rPr lang="en-US" smtClean="0"/>
              <a:t>7/26/17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378CD70-5C8C-C840-A212-0CD80A20E3F7}"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19364" y="2804160"/>
            <a:ext cx="11796712" cy="9814560"/>
          </a:xfrm>
        </p:spPr>
        <p:txBody>
          <a:bodyPr anchor="b"/>
          <a:lstStyle>
            <a:lvl1pPr>
              <a:defRPr sz="12800"/>
            </a:lvl1pPr>
          </a:lstStyle>
          <a:p>
            <a:r>
              <a:rPr lang="en-US" smtClean="0"/>
              <a:t>Click to edit Master title style</a:t>
            </a:r>
            <a:endParaRPr lang="en-US" dirty="0"/>
          </a:p>
        </p:txBody>
      </p:sp>
      <p:sp>
        <p:nvSpPr>
          <p:cNvPr id="3" name="Content Placeholder 2"/>
          <p:cNvSpPr>
            <a:spLocks noGrp="1"/>
          </p:cNvSpPr>
          <p:nvPr>
            <p:ph idx="1"/>
          </p:nvPr>
        </p:nvSpPr>
        <p:spPr>
          <a:xfrm>
            <a:off x="15549564" y="6056216"/>
            <a:ext cx="18516600" cy="29891567"/>
          </a:xfrm>
        </p:spPr>
        <p:txBody>
          <a:bodyPr/>
          <a:lstStyle>
            <a:lvl1pPr>
              <a:defRPr sz="12800"/>
            </a:lvl1pPr>
            <a:lvl2pPr>
              <a:defRPr sz="11200"/>
            </a:lvl2pPr>
            <a:lvl3pPr>
              <a:defRPr sz="9600"/>
            </a:lvl3pPr>
            <a:lvl4pPr>
              <a:defRPr sz="8000"/>
            </a:lvl4pPr>
            <a:lvl5pPr>
              <a:defRPr sz="8000"/>
            </a:lvl5pPr>
            <a:lvl6pPr>
              <a:defRPr sz="8000"/>
            </a:lvl6pPr>
            <a:lvl7pPr>
              <a:defRPr sz="8000"/>
            </a:lvl7pPr>
            <a:lvl8pPr>
              <a:defRPr sz="8000"/>
            </a:lvl8pPr>
            <a:lvl9pPr>
              <a:defRPr sz="8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2519364" y="12618720"/>
            <a:ext cx="11796712" cy="23377740"/>
          </a:xfrm>
        </p:spPr>
        <p:txBody>
          <a:bodyPr/>
          <a:lstStyle>
            <a:lvl1pPr marL="0" indent="0">
              <a:buNone/>
              <a:defRPr sz="6400"/>
            </a:lvl1pPr>
            <a:lvl2pPr marL="1828800" indent="0">
              <a:buNone/>
              <a:defRPr sz="5600"/>
            </a:lvl2pPr>
            <a:lvl3pPr marL="3657600" indent="0">
              <a:buNone/>
              <a:defRPr sz="4800"/>
            </a:lvl3pPr>
            <a:lvl4pPr marL="5486400" indent="0">
              <a:buNone/>
              <a:defRPr sz="4000"/>
            </a:lvl4pPr>
            <a:lvl5pPr marL="7315200" indent="0">
              <a:buNone/>
              <a:defRPr sz="4000"/>
            </a:lvl5pPr>
            <a:lvl6pPr marL="9144000" indent="0">
              <a:buNone/>
              <a:defRPr sz="4000"/>
            </a:lvl6pPr>
            <a:lvl7pPr marL="10972800" indent="0">
              <a:buNone/>
              <a:defRPr sz="4000"/>
            </a:lvl7pPr>
            <a:lvl8pPr marL="12801600" indent="0">
              <a:buNone/>
              <a:defRPr sz="4000"/>
            </a:lvl8pPr>
            <a:lvl9pPr marL="14630400" indent="0">
              <a:buNone/>
              <a:defRPr sz="4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64064C1-B353-8145-9E0D-8C1E1A5522AC}" type="datetimeFigureOut">
              <a:rPr lang="en-US" smtClean="0"/>
              <a:t>7/26/17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378CD70-5C8C-C840-A212-0CD80A20E3F7}"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19364" y="2804160"/>
            <a:ext cx="11796712" cy="9814560"/>
          </a:xfrm>
        </p:spPr>
        <p:txBody>
          <a:bodyPr anchor="b"/>
          <a:lstStyle>
            <a:lvl1pPr>
              <a:defRPr sz="128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5549564" y="6056216"/>
            <a:ext cx="18516600" cy="29891567"/>
          </a:xfrm>
        </p:spPr>
        <p:txBody>
          <a:bodyPr anchor="t"/>
          <a:lstStyle>
            <a:lvl1pPr marL="0" indent="0">
              <a:buNone/>
              <a:defRPr sz="12800"/>
            </a:lvl1pPr>
            <a:lvl2pPr marL="1828800" indent="0">
              <a:buNone/>
              <a:defRPr sz="11200"/>
            </a:lvl2pPr>
            <a:lvl3pPr marL="3657600" indent="0">
              <a:buNone/>
              <a:defRPr sz="9600"/>
            </a:lvl3pPr>
            <a:lvl4pPr marL="5486400" indent="0">
              <a:buNone/>
              <a:defRPr sz="8000"/>
            </a:lvl4pPr>
            <a:lvl5pPr marL="7315200" indent="0">
              <a:buNone/>
              <a:defRPr sz="8000"/>
            </a:lvl5pPr>
            <a:lvl6pPr marL="9144000" indent="0">
              <a:buNone/>
              <a:defRPr sz="8000"/>
            </a:lvl6pPr>
            <a:lvl7pPr marL="10972800" indent="0">
              <a:buNone/>
              <a:defRPr sz="8000"/>
            </a:lvl7pPr>
            <a:lvl8pPr marL="12801600" indent="0">
              <a:buNone/>
              <a:defRPr sz="8000"/>
            </a:lvl8pPr>
            <a:lvl9pPr marL="14630400" indent="0">
              <a:buNone/>
              <a:defRPr sz="8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2519364" y="12618720"/>
            <a:ext cx="11796712" cy="23377740"/>
          </a:xfrm>
        </p:spPr>
        <p:txBody>
          <a:bodyPr/>
          <a:lstStyle>
            <a:lvl1pPr marL="0" indent="0">
              <a:buNone/>
              <a:defRPr sz="6400"/>
            </a:lvl1pPr>
            <a:lvl2pPr marL="1828800" indent="0">
              <a:buNone/>
              <a:defRPr sz="5600"/>
            </a:lvl2pPr>
            <a:lvl3pPr marL="3657600" indent="0">
              <a:buNone/>
              <a:defRPr sz="4800"/>
            </a:lvl3pPr>
            <a:lvl4pPr marL="5486400" indent="0">
              <a:buNone/>
              <a:defRPr sz="4000"/>
            </a:lvl4pPr>
            <a:lvl5pPr marL="7315200" indent="0">
              <a:buNone/>
              <a:defRPr sz="4000"/>
            </a:lvl5pPr>
            <a:lvl6pPr marL="9144000" indent="0">
              <a:buNone/>
              <a:defRPr sz="4000"/>
            </a:lvl6pPr>
            <a:lvl7pPr marL="10972800" indent="0">
              <a:buNone/>
              <a:defRPr sz="4000"/>
            </a:lvl7pPr>
            <a:lvl8pPr marL="12801600" indent="0">
              <a:buNone/>
              <a:defRPr sz="4000"/>
            </a:lvl8pPr>
            <a:lvl9pPr marL="14630400" indent="0">
              <a:buNone/>
              <a:defRPr sz="4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64064C1-B353-8145-9E0D-8C1E1A5522AC}" type="datetimeFigureOut">
              <a:rPr lang="en-US" smtClean="0"/>
              <a:t>7/26/17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378CD70-5C8C-C840-A212-0CD80A20E3F7}"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514600" y="2239442"/>
            <a:ext cx="31546800" cy="813012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2514600" y="11197167"/>
            <a:ext cx="31546800" cy="26688206"/>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2514600" y="38985623"/>
            <a:ext cx="8229600" cy="2239433"/>
          </a:xfrm>
          <a:prstGeom prst="rect">
            <a:avLst/>
          </a:prstGeom>
        </p:spPr>
        <p:txBody>
          <a:bodyPr vert="horz" lIns="91440" tIns="45720" rIns="91440" bIns="45720" rtlCol="0" anchor="ctr"/>
          <a:lstStyle>
            <a:lvl1pPr algn="l">
              <a:defRPr sz="4800">
                <a:solidFill>
                  <a:schemeClr val="tx1">
                    <a:tint val="75000"/>
                  </a:schemeClr>
                </a:solidFill>
              </a:defRPr>
            </a:lvl1pPr>
          </a:lstStyle>
          <a:p>
            <a:fld id="{264064C1-B353-8145-9E0D-8C1E1A5522AC}" type="datetimeFigureOut">
              <a:rPr lang="en-US" smtClean="0"/>
              <a:t>7/26/17</a:t>
            </a:fld>
            <a:endParaRPr lang="en-US"/>
          </a:p>
        </p:txBody>
      </p:sp>
      <p:sp>
        <p:nvSpPr>
          <p:cNvPr id="5" name="Footer Placeholder 4"/>
          <p:cNvSpPr>
            <a:spLocks noGrp="1"/>
          </p:cNvSpPr>
          <p:nvPr>
            <p:ph type="ftr" sz="quarter" idx="3"/>
          </p:nvPr>
        </p:nvSpPr>
        <p:spPr>
          <a:xfrm>
            <a:off x="12115800" y="38985623"/>
            <a:ext cx="12344400" cy="2239433"/>
          </a:xfrm>
          <a:prstGeom prst="rect">
            <a:avLst/>
          </a:prstGeom>
        </p:spPr>
        <p:txBody>
          <a:bodyPr vert="horz" lIns="91440" tIns="45720" rIns="91440" bIns="45720" rtlCol="0" anchor="ctr"/>
          <a:lstStyle>
            <a:lvl1pPr algn="ctr">
              <a:defRPr sz="48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25831800" y="38985623"/>
            <a:ext cx="8229600" cy="2239433"/>
          </a:xfrm>
          <a:prstGeom prst="rect">
            <a:avLst/>
          </a:prstGeom>
        </p:spPr>
        <p:txBody>
          <a:bodyPr vert="horz" lIns="91440" tIns="45720" rIns="91440" bIns="45720" rtlCol="0" anchor="ctr"/>
          <a:lstStyle>
            <a:lvl1pPr algn="r">
              <a:defRPr sz="4800">
                <a:solidFill>
                  <a:schemeClr val="tx1">
                    <a:tint val="75000"/>
                  </a:schemeClr>
                </a:solidFill>
              </a:defRPr>
            </a:lvl1pPr>
          </a:lstStyle>
          <a:p>
            <a:fld id="{F378CD70-5C8C-C840-A212-0CD80A20E3F7}" type="slidenum">
              <a:rPr lang="en-US" smtClean="0"/>
              <a:t>‹#›</a:t>
            </a:fld>
            <a:endParaRPr lang="en-US"/>
          </a:p>
        </p:txBody>
      </p:sp>
    </p:spTree>
    <p:extLst>
      <p:ext uri="{BB962C8B-B14F-4D97-AF65-F5344CB8AC3E}">
        <p14:creationId xmlns:p14="http://schemas.microsoft.com/office/powerpoint/2010/main" val="131155432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l" defTabSz="3657600" rtl="0" eaLnBrk="1" latinLnBrk="0" hangingPunct="1">
        <a:lnSpc>
          <a:spcPct val="90000"/>
        </a:lnSpc>
        <a:spcBef>
          <a:spcPct val="0"/>
        </a:spcBef>
        <a:buNone/>
        <a:defRPr sz="17600" kern="1200">
          <a:solidFill>
            <a:schemeClr val="tx1"/>
          </a:solidFill>
          <a:latin typeface="+mj-lt"/>
          <a:ea typeface="+mj-ea"/>
          <a:cs typeface="+mj-cs"/>
        </a:defRPr>
      </a:lvl1pPr>
    </p:titleStyle>
    <p:bodyStyle>
      <a:lvl1pPr marL="914400" indent="-914400" algn="l" defTabSz="3657600" rtl="0" eaLnBrk="1" latinLnBrk="0" hangingPunct="1">
        <a:lnSpc>
          <a:spcPct val="90000"/>
        </a:lnSpc>
        <a:spcBef>
          <a:spcPts val="4000"/>
        </a:spcBef>
        <a:buFont typeface="Arial" panose="020B0604020202020204" pitchFamily="34" charset="0"/>
        <a:buChar char="•"/>
        <a:defRPr sz="11200" kern="1200">
          <a:solidFill>
            <a:schemeClr val="tx1"/>
          </a:solidFill>
          <a:latin typeface="+mn-lt"/>
          <a:ea typeface="+mn-ea"/>
          <a:cs typeface="+mn-cs"/>
        </a:defRPr>
      </a:lvl1pPr>
      <a:lvl2pPr marL="2743200" indent="-914400" algn="l" defTabSz="3657600" rtl="0" eaLnBrk="1" latinLnBrk="0" hangingPunct="1">
        <a:lnSpc>
          <a:spcPct val="90000"/>
        </a:lnSpc>
        <a:spcBef>
          <a:spcPts val="2000"/>
        </a:spcBef>
        <a:buFont typeface="Arial" panose="020B0604020202020204" pitchFamily="34" charset="0"/>
        <a:buChar char="•"/>
        <a:defRPr sz="9600" kern="1200">
          <a:solidFill>
            <a:schemeClr val="tx1"/>
          </a:solidFill>
          <a:latin typeface="+mn-lt"/>
          <a:ea typeface="+mn-ea"/>
          <a:cs typeface="+mn-cs"/>
        </a:defRPr>
      </a:lvl2pPr>
      <a:lvl3pPr marL="4572000" indent="-914400" algn="l" defTabSz="3657600" rtl="0" eaLnBrk="1" latinLnBrk="0" hangingPunct="1">
        <a:lnSpc>
          <a:spcPct val="90000"/>
        </a:lnSpc>
        <a:spcBef>
          <a:spcPts val="2000"/>
        </a:spcBef>
        <a:buFont typeface="Arial" panose="020B0604020202020204" pitchFamily="34" charset="0"/>
        <a:buChar char="•"/>
        <a:defRPr sz="8000" kern="1200">
          <a:solidFill>
            <a:schemeClr val="tx1"/>
          </a:solidFill>
          <a:latin typeface="+mn-lt"/>
          <a:ea typeface="+mn-ea"/>
          <a:cs typeface="+mn-cs"/>
        </a:defRPr>
      </a:lvl3pPr>
      <a:lvl4pPr marL="6400800" indent="-914400" algn="l" defTabSz="3657600" rtl="0" eaLnBrk="1" latinLnBrk="0" hangingPunct="1">
        <a:lnSpc>
          <a:spcPct val="90000"/>
        </a:lnSpc>
        <a:spcBef>
          <a:spcPts val="2000"/>
        </a:spcBef>
        <a:buFont typeface="Arial" panose="020B0604020202020204" pitchFamily="34" charset="0"/>
        <a:buChar char="•"/>
        <a:defRPr sz="7200" kern="1200">
          <a:solidFill>
            <a:schemeClr val="tx1"/>
          </a:solidFill>
          <a:latin typeface="+mn-lt"/>
          <a:ea typeface="+mn-ea"/>
          <a:cs typeface="+mn-cs"/>
        </a:defRPr>
      </a:lvl4pPr>
      <a:lvl5pPr marL="8229600" indent="-914400" algn="l" defTabSz="3657600" rtl="0" eaLnBrk="1" latinLnBrk="0" hangingPunct="1">
        <a:lnSpc>
          <a:spcPct val="90000"/>
        </a:lnSpc>
        <a:spcBef>
          <a:spcPts val="2000"/>
        </a:spcBef>
        <a:buFont typeface="Arial" panose="020B0604020202020204" pitchFamily="34" charset="0"/>
        <a:buChar char="•"/>
        <a:defRPr sz="7200" kern="1200">
          <a:solidFill>
            <a:schemeClr val="tx1"/>
          </a:solidFill>
          <a:latin typeface="+mn-lt"/>
          <a:ea typeface="+mn-ea"/>
          <a:cs typeface="+mn-cs"/>
        </a:defRPr>
      </a:lvl5pPr>
      <a:lvl6pPr marL="10058400" indent="-914400" algn="l" defTabSz="3657600" rtl="0" eaLnBrk="1" latinLnBrk="0" hangingPunct="1">
        <a:lnSpc>
          <a:spcPct val="90000"/>
        </a:lnSpc>
        <a:spcBef>
          <a:spcPts val="2000"/>
        </a:spcBef>
        <a:buFont typeface="Arial" panose="020B0604020202020204" pitchFamily="34" charset="0"/>
        <a:buChar char="•"/>
        <a:defRPr sz="7200" kern="1200">
          <a:solidFill>
            <a:schemeClr val="tx1"/>
          </a:solidFill>
          <a:latin typeface="+mn-lt"/>
          <a:ea typeface="+mn-ea"/>
          <a:cs typeface="+mn-cs"/>
        </a:defRPr>
      </a:lvl6pPr>
      <a:lvl7pPr marL="11887200" indent="-914400" algn="l" defTabSz="3657600" rtl="0" eaLnBrk="1" latinLnBrk="0" hangingPunct="1">
        <a:lnSpc>
          <a:spcPct val="90000"/>
        </a:lnSpc>
        <a:spcBef>
          <a:spcPts val="2000"/>
        </a:spcBef>
        <a:buFont typeface="Arial" panose="020B0604020202020204" pitchFamily="34" charset="0"/>
        <a:buChar char="•"/>
        <a:defRPr sz="7200" kern="1200">
          <a:solidFill>
            <a:schemeClr val="tx1"/>
          </a:solidFill>
          <a:latin typeface="+mn-lt"/>
          <a:ea typeface="+mn-ea"/>
          <a:cs typeface="+mn-cs"/>
        </a:defRPr>
      </a:lvl7pPr>
      <a:lvl8pPr marL="13716000" indent="-914400" algn="l" defTabSz="3657600" rtl="0" eaLnBrk="1" latinLnBrk="0" hangingPunct="1">
        <a:lnSpc>
          <a:spcPct val="90000"/>
        </a:lnSpc>
        <a:spcBef>
          <a:spcPts val="2000"/>
        </a:spcBef>
        <a:buFont typeface="Arial" panose="020B0604020202020204" pitchFamily="34" charset="0"/>
        <a:buChar char="•"/>
        <a:defRPr sz="7200" kern="1200">
          <a:solidFill>
            <a:schemeClr val="tx1"/>
          </a:solidFill>
          <a:latin typeface="+mn-lt"/>
          <a:ea typeface="+mn-ea"/>
          <a:cs typeface="+mn-cs"/>
        </a:defRPr>
      </a:lvl8pPr>
      <a:lvl9pPr marL="15544800" indent="-914400" algn="l" defTabSz="3657600" rtl="0" eaLnBrk="1" latinLnBrk="0" hangingPunct="1">
        <a:lnSpc>
          <a:spcPct val="90000"/>
        </a:lnSpc>
        <a:spcBef>
          <a:spcPts val="2000"/>
        </a:spcBef>
        <a:buFont typeface="Arial" panose="020B0604020202020204" pitchFamily="34" charset="0"/>
        <a:buChar char="•"/>
        <a:defRPr sz="7200" kern="1200">
          <a:solidFill>
            <a:schemeClr val="tx1"/>
          </a:solidFill>
          <a:latin typeface="+mn-lt"/>
          <a:ea typeface="+mn-ea"/>
          <a:cs typeface="+mn-cs"/>
        </a:defRPr>
      </a:lvl9pPr>
    </p:bodyStyle>
    <p:otherStyle>
      <a:defPPr>
        <a:defRPr lang="en-US"/>
      </a:defPPr>
      <a:lvl1pPr marL="0" algn="l" defTabSz="3657600" rtl="0" eaLnBrk="1" latinLnBrk="0" hangingPunct="1">
        <a:defRPr sz="7200" kern="1200">
          <a:solidFill>
            <a:schemeClr val="tx1"/>
          </a:solidFill>
          <a:latin typeface="+mn-lt"/>
          <a:ea typeface="+mn-ea"/>
          <a:cs typeface="+mn-cs"/>
        </a:defRPr>
      </a:lvl1pPr>
      <a:lvl2pPr marL="1828800" algn="l" defTabSz="3657600" rtl="0" eaLnBrk="1" latinLnBrk="0" hangingPunct="1">
        <a:defRPr sz="7200" kern="1200">
          <a:solidFill>
            <a:schemeClr val="tx1"/>
          </a:solidFill>
          <a:latin typeface="+mn-lt"/>
          <a:ea typeface="+mn-ea"/>
          <a:cs typeface="+mn-cs"/>
        </a:defRPr>
      </a:lvl2pPr>
      <a:lvl3pPr marL="3657600" algn="l" defTabSz="3657600" rtl="0" eaLnBrk="1" latinLnBrk="0" hangingPunct="1">
        <a:defRPr sz="7200" kern="1200">
          <a:solidFill>
            <a:schemeClr val="tx1"/>
          </a:solidFill>
          <a:latin typeface="+mn-lt"/>
          <a:ea typeface="+mn-ea"/>
          <a:cs typeface="+mn-cs"/>
        </a:defRPr>
      </a:lvl3pPr>
      <a:lvl4pPr marL="5486400" algn="l" defTabSz="3657600" rtl="0" eaLnBrk="1" latinLnBrk="0" hangingPunct="1">
        <a:defRPr sz="7200" kern="1200">
          <a:solidFill>
            <a:schemeClr val="tx1"/>
          </a:solidFill>
          <a:latin typeface="+mn-lt"/>
          <a:ea typeface="+mn-ea"/>
          <a:cs typeface="+mn-cs"/>
        </a:defRPr>
      </a:lvl4pPr>
      <a:lvl5pPr marL="7315200" algn="l" defTabSz="3657600" rtl="0" eaLnBrk="1" latinLnBrk="0" hangingPunct="1">
        <a:defRPr sz="7200" kern="1200">
          <a:solidFill>
            <a:schemeClr val="tx1"/>
          </a:solidFill>
          <a:latin typeface="+mn-lt"/>
          <a:ea typeface="+mn-ea"/>
          <a:cs typeface="+mn-cs"/>
        </a:defRPr>
      </a:lvl5pPr>
      <a:lvl6pPr marL="9144000" algn="l" defTabSz="3657600" rtl="0" eaLnBrk="1" latinLnBrk="0" hangingPunct="1">
        <a:defRPr sz="7200" kern="1200">
          <a:solidFill>
            <a:schemeClr val="tx1"/>
          </a:solidFill>
          <a:latin typeface="+mn-lt"/>
          <a:ea typeface="+mn-ea"/>
          <a:cs typeface="+mn-cs"/>
        </a:defRPr>
      </a:lvl6pPr>
      <a:lvl7pPr marL="10972800" algn="l" defTabSz="3657600" rtl="0" eaLnBrk="1" latinLnBrk="0" hangingPunct="1">
        <a:defRPr sz="7200" kern="1200">
          <a:solidFill>
            <a:schemeClr val="tx1"/>
          </a:solidFill>
          <a:latin typeface="+mn-lt"/>
          <a:ea typeface="+mn-ea"/>
          <a:cs typeface="+mn-cs"/>
        </a:defRPr>
      </a:lvl7pPr>
      <a:lvl8pPr marL="12801600" algn="l" defTabSz="3657600" rtl="0" eaLnBrk="1" latinLnBrk="0" hangingPunct="1">
        <a:defRPr sz="7200" kern="1200">
          <a:solidFill>
            <a:schemeClr val="tx1"/>
          </a:solidFill>
          <a:latin typeface="+mn-lt"/>
          <a:ea typeface="+mn-ea"/>
          <a:cs typeface="+mn-cs"/>
        </a:defRPr>
      </a:lvl8pPr>
      <a:lvl9pPr marL="14630400" algn="l" defTabSz="3657600" rtl="0" eaLnBrk="1" latinLnBrk="0" hangingPunct="1">
        <a:defRPr sz="72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1" Type="http://schemas.openxmlformats.org/officeDocument/2006/relationships/image" Target="../media/image11.png"/><Relationship Id="rId12" Type="http://schemas.openxmlformats.org/officeDocument/2006/relationships/image" Target="../media/image9.png"/><Relationship Id="rId13" Type="http://schemas.openxmlformats.org/officeDocument/2006/relationships/image" Target="../media/image10.png"/><Relationship Id="rId14" Type="http://schemas.openxmlformats.org/officeDocument/2006/relationships/image" Target="../media/image11.tiff"/><Relationship Id="rId15" Type="http://schemas.openxmlformats.org/officeDocument/2006/relationships/image" Target="../media/image12.jpg"/><Relationship Id="rId16" Type="http://schemas.openxmlformats.org/officeDocument/2006/relationships/image" Target="../media/image13.emf"/><Relationship Id="rId17" Type="http://schemas.openxmlformats.org/officeDocument/2006/relationships/image" Target="../media/image14.tiff"/><Relationship Id="rId1" Type="http://schemas.openxmlformats.org/officeDocument/2006/relationships/slideLayout" Target="../slideLayouts/slideLayout12.xml"/><Relationship Id="rId2" Type="http://schemas.openxmlformats.org/officeDocument/2006/relationships/image" Target="../media/image2.tiff"/><Relationship Id="rId3" Type="http://schemas.openxmlformats.org/officeDocument/2006/relationships/image" Target="../media/image3.tiff"/><Relationship Id="rId4" Type="http://schemas.openxmlformats.org/officeDocument/2006/relationships/image" Target="../media/image4.png"/><Relationship Id="rId5" Type="http://schemas.openxmlformats.org/officeDocument/2006/relationships/image" Target="../media/image40.png"/><Relationship Id="rId6" Type="http://schemas.openxmlformats.org/officeDocument/2006/relationships/image" Target="../media/image5.emf"/><Relationship Id="rId7" Type="http://schemas.openxmlformats.org/officeDocument/2006/relationships/image" Target="../media/image6.png"/><Relationship Id="rId8" Type="http://schemas.openxmlformats.org/officeDocument/2006/relationships/image" Target="../media/image7.png"/><Relationship Id="rId9" Type="http://schemas.openxmlformats.org/officeDocument/2006/relationships/image" Target="../media/image8.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16068318" y="30397214"/>
            <a:ext cx="14033277" cy="6326171"/>
          </a:xfrm>
          <a:prstGeom prst="rect">
            <a:avLst/>
          </a:prstGeom>
        </p:spPr>
      </p:pic>
      <p:pic>
        <p:nvPicPr>
          <p:cNvPr id="100" name="Picture 99"/>
          <p:cNvPicPr>
            <a:picLocks noChangeAspect="1"/>
          </p:cNvPicPr>
          <p:nvPr/>
        </p:nvPicPr>
        <p:blipFill>
          <a:blip r:embed="rId3"/>
          <a:stretch>
            <a:fillRect/>
          </a:stretch>
        </p:blipFill>
        <p:spPr>
          <a:xfrm>
            <a:off x="12248102" y="30545203"/>
            <a:ext cx="3770911" cy="4363094"/>
          </a:xfrm>
          <a:prstGeom prst="rect">
            <a:avLst/>
          </a:prstGeom>
        </p:spPr>
      </p:pic>
      <p:pic>
        <p:nvPicPr>
          <p:cNvPr id="55" name="Shape 86" descr="wordcloud_dps_contrib.png"/>
          <p:cNvPicPr preferRelativeResize="0"/>
          <p:nvPr/>
        </p:nvPicPr>
        <p:blipFill rotWithShape="1">
          <a:blip r:embed="rId4">
            <a:alphaModFix/>
          </a:blip>
          <a:srcRect l="12884" t="14949" r="13786" b="16971"/>
          <a:stretch/>
        </p:blipFill>
        <p:spPr>
          <a:xfrm>
            <a:off x="14058573" y="12059341"/>
            <a:ext cx="6615874" cy="6142111"/>
          </a:xfrm>
          <a:prstGeom prst="rect">
            <a:avLst/>
          </a:prstGeom>
          <a:noFill/>
          <a:ln>
            <a:noFill/>
          </a:ln>
        </p:spPr>
      </p:pic>
      <p:sp>
        <p:nvSpPr>
          <p:cNvPr id="4" name="TextBox 3"/>
          <p:cNvSpPr txBox="1"/>
          <p:nvPr/>
        </p:nvSpPr>
        <p:spPr>
          <a:xfrm>
            <a:off x="11448288" y="658368"/>
            <a:ext cx="25127712" cy="3170099"/>
          </a:xfrm>
          <a:prstGeom prst="rect">
            <a:avLst/>
          </a:prstGeom>
          <a:noFill/>
        </p:spPr>
        <p:txBody>
          <a:bodyPr wrap="square" rtlCol="0">
            <a:spAutoFit/>
          </a:bodyPr>
          <a:lstStyle/>
          <a:p>
            <a:r>
              <a:rPr lang="en-US" sz="20000" dirty="0" smtClean="0">
                <a:solidFill>
                  <a:srgbClr val="141F22"/>
                </a:solidFill>
                <a:latin typeface="Blanch Caps" charset="0"/>
                <a:ea typeface="Blanch Caps" charset="0"/>
                <a:cs typeface="Blanch Caps" charset="0"/>
              </a:rPr>
              <a:t>Modeling the impact of open source</a:t>
            </a:r>
            <a:endParaRPr lang="en-US" sz="20000" b="0" i="0" dirty="0">
              <a:solidFill>
                <a:srgbClr val="141F22"/>
              </a:solidFill>
              <a:latin typeface="Blanch Caps" charset="0"/>
              <a:ea typeface="Blanch Caps" charset="0"/>
              <a:cs typeface="Blanch Caps" charset="0"/>
            </a:endParaRPr>
          </a:p>
        </p:txBody>
      </p:sp>
      <p:sp>
        <p:nvSpPr>
          <p:cNvPr id="5" name="TextBox 4"/>
          <p:cNvSpPr txBox="1"/>
          <p:nvPr/>
        </p:nvSpPr>
        <p:spPr>
          <a:xfrm>
            <a:off x="11448288" y="2353145"/>
            <a:ext cx="25127712" cy="3170099"/>
          </a:xfrm>
          <a:prstGeom prst="rect">
            <a:avLst/>
          </a:prstGeom>
          <a:noFill/>
        </p:spPr>
        <p:txBody>
          <a:bodyPr wrap="square" rtlCol="0">
            <a:spAutoFit/>
          </a:bodyPr>
          <a:lstStyle/>
          <a:p>
            <a:r>
              <a:rPr lang="en-US" sz="20000" b="0" i="0" dirty="0" smtClean="0">
                <a:solidFill>
                  <a:srgbClr val="141F22"/>
                </a:solidFill>
                <a:latin typeface="Blanch Caps" charset="0"/>
                <a:ea typeface="Blanch Caps" charset="0"/>
                <a:cs typeface="Blanch Caps" charset="0"/>
              </a:rPr>
              <a:t>SOFTWARE: A STUDY OF r PACKAGES </a:t>
            </a:r>
            <a:endParaRPr lang="en-US" sz="20000" b="0" i="0" dirty="0">
              <a:solidFill>
                <a:srgbClr val="141F22"/>
              </a:solidFill>
              <a:latin typeface="Blanch Caps" charset="0"/>
              <a:ea typeface="Blanch Caps" charset="0"/>
              <a:cs typeface="Blanch Caps" charset="0"/>
            </a:endParaRPr>
          </a:p>
        </p:txBody>
      </p:sp>
      <p:sp>
        <p:nvSpPr>
          <p:cNvPr id="8" name="TextBox 7"/>
          <p:cNvSpPr txBox="1"/>
          <p:nvPr/>
        </p:nvSpPr>
        <p:spPr>
          <a:xfrm>
            <a:off x="1849241" y="6359218"/>
            <a:ext cx="12362688" cy="830997"/>
          </a:xfrm>
          <a:prstGeom prst="rect">
            <a:avLst/>
          </a:prstGeom>
          <a:noFill/>
        </p:spPr>
        <p:txBody>
          <a:bodyPr wrap="square" rtlCol="0">
            <a:spAutoFit/>
          </a:bodyPr>
          <a:lstStyle/>
          <a:p>
            <a:r>
              <a:rPr lang="en-US" sz="4800" dirty="0" smtClean="0">
                <a:solidFill>
                  <a:srgbClr val="141F22"/>
                </a:solidFill>
                <a:latin typeface="Raleway" charset="0"/>
                <a:ea typeface="Raleway" charset="0"/>
                <a:cs typeface="Raleway" charset="0"/>
              </a:rPr>
              <a:t>Research Question</a:t>
            </a:r>
            <a:endParaRPr lang="en-US" sz="4800" b="0" i="0" dirty="0">
              <a:solidFill>
                <a:srgbClr val="141F22"/>
              </a:solidFill>
              <a:latin typeface="Raleway" charset="0"/>
              <a:ea typeface="Raleway" charset="0"/>
              <a:cs typeface="Raleway" charset="0"/>
            </a:endParaRPr>
          </a:p>
        </p:txBody>
      </p:sp>
      <p:sp>
        <p:nvSpPr>
          <p:cNvPr id="9" name="TextBox 8"/>
          <p:cNvSpPr txBox="1"/>
          <p:nvPr/>
        </p:nvSpPr>
        <p:spPr>
          <a:xfrm>
            <a:off x="1849240" y="7327673"/>
            <a:ext cx="32661474" cy="2746906"/>
          </a:xfrm>
          <a:prstGeom prst="rect">
            <a:avLst/>
          </a:prstGeom>
          <a:noFill/>
        </p:spPr>
        <p:txBody>
          <a:bodyPr wrap="square" rtlCol="0">
            <a:spAutoFit/>
          </a:bodyPr>
          <a:lstStyle/>
          <a:p>
            <a:pPr marL="0" marR="0" indent="0" algn="l" defTabSz="3774643" rtl="0" eaLnBrk="1" fontAlgn="auto" latinLnBrk="0" hangingPunct="1">
              <a:lnSpc>
                <a:spcPct val="100000"/>
              </a:lnSpc>
              <a:spcBef>
                <a:spcPts val="0"/>
              </a:spcBef>
              <a:spcAft>
                <a:spcPts val="0"/>
              </a:spcAft>
              <a:buClrTx/>
              <a:buSzTx/>
              <a:buFontTx/>
              <a:buNone/>
              <a:tabLst/>
              <a:defRPr/>
            </a:pPr>
            <a:r>
              <a:rPr lang="en-US" sz="3200" b="0" i="0" dirty="0" smtClean="0">
                <a:solidFill>
                  <a:srgbClr val="141F22"/>
                </a:solidFill>
                <a:latin typeface="Trebuchet MS" charset="0"/>
                <a:ea typeface="Trebuchet MS" charset="0"/>
                <a:cs typeface="Trebuchet MS" charset="0"/>
              </a:rPr>
              <a:t>This project aims to identify the factors that affect the impact of Open Source Software (OSS), measured by the number of downloads and citations, with a case study of R packages. We generate the dependency network of the packages collected from </a:t>
            </a:r>
            <a:r>
              <a:rPr lang="en-US" sz="3200" b="0" i="0" dirty="0" err="1" smtClean="0">
                <a:solidFill>
                  <a:srgbClr val="141F22"/>
                </a:solidFill>
                <a:latin typeface="Trebuchet MS" charset="0"/>
                <a:ea typeface="Trebuchet MS" charset="0"/>
                <a:cs typeface="Trebuchet MS" charset="0"/>
              </a:rPr>
              <a:t>Depsy.org</a:t>
            </a:r>
            <a:r>
              <a:rPr lang="en-US" sz="3200" b="0" i="0" dirty="0" smtClean="0">
                <a:solidFill>
                  <a:srgbClr val="141F22"/>
                </a:solidFill>
                <a:latin typeface="Trebuchet MS" charset="0"/>
                <a:ea typeface="Trebuchet MS" charset="0"/>
                <a:cs typeface="Trebuchet MS" charset="0"/>
              </a:rPr>
              <a:t>, and develop statistical models that use the network characteristics and the package attributes. </a:t>
            </a:r>
          </a:p>
          <a:p>
            <a:pPr lvl="0">
              <a:lnSpc>
                <a:spcPts val="1520"/>
              </a:lnSpc>
              <a:defRPr/>
            </a:pPr>
            <a:endParaRPr lang="en-US" sz="3200" b="1" dirty="0">
              <a:solidFill>
                <a:srgbClr val="141F22"/>
              </a:solidFill>
              <a:latin typeface="Trebuchet MS" charset="0"/>
              <a:ea typeface="Trebuchet MS" charset="0"/>
              <a:cs typeface="Trebuchet MS" charset="0"/>
            </a:endParaRPr>
          </a:p>
          <a:p>
            <a:pPr lvl="0">
              <a:defRPr/>
            </a:pPr>
            <a:r>
              <a:rPr lang="en-US" sz="3200" b="1" dirty="0" smtClean="0">
                <a:solidFill>
                  <a:srgbClr val="141F22"/>
                </a:solidFill>
                <a:latin typeface="Trebuchet MS" charset="0"/>
                <a:ea typeface="Trebuchet MS" charset="0"/>
                <a:cs typeface="Trebuchet MS" charset="0"/>
              </a:rPr>
              <a:t>Background: </a:t>
            </a:r>
            <a:r>
              <a:rPr lang="en-US" sz="3200" dirty="0" smtClean="0">
                <a:solidFill>
                  <a:srgbClr val="141F22"/>
                </a:solidFill>
                <a:latin typeface="Trebuchet MS" charset="0"/>
                <a:ea typeface="Trebuchet MS" charset="0"/>
                <a:cs typeface="Trebuchet MS" charset="0"/>
              </a:rPr>
              <a:t>The programming language R was created in 2000 by two professors at the University of Auckland for their statistics students. It is one of the fastest growing programming languages due to low barriers to entry. It is widely used for data analysis, visualization, and statistical modeling. </a:t>
            </a:r>
            <a:endParaRPr lang="en-US" sz="3200" b="0" i="0" dirty="0" smtClean="0">
              <a:solidFill>
                <a:srgbClr val="141F22"/>
              </a:solidFill>
              <a:latin typeface="Trebuchet MS" charset="0"/>
              <a:ea typeface="Trebuchet MS" charset="0"/>
              <a:cs typeface="Trebuchet MS" charset="0"/>
            </a:endParaRPr>
          </a:p>
        </p:txBody>
      </p:sp>
      <p:sp>
        <p:nvSpPr>
          <p:cNvPr id="17" name="TextBox 16"/>
          <p:cNvSpPr txBox="1"/>
          <p:nvPr/>
        </p:nvSpPr>
        <p:spPr>
          <a:xfrm>
            <a:off x="1770870" y="29172822"/>
            <a:ext cx="12362688" cy="830997"/>
          </a:xfrm>
          <a:prstGeom prst="rect">
            <a:avLst/>
          </a:prstGeom>
          <a:noFill/>
        </p:spPr>
        <p:txBody>
          <a:bodyPr wrap="square" rtlCol="0">
            <a:spAutoFit/>
          </a:bodyPr>
          <a:lstStyle/>
          <a:p>
            <a:r>
              <a:rPr lang="en-US" sz="4800" dirty="0" smtClean="0">
                <a:solidFill>
                  <a:srgbClr val="141F22"/>
                </a:solidFill>
                <a:latin typeface="Raleway" charset="0"/>
                <a:ea typeface="Raleway" charset="0"/>
                <a:cs typeface="Raleway" charset="0"/>
              </a:rPr>
              <a:t>The Model &amp; Findings</a:t>
            </a:r>
            <a:endParaRPr lang="en-US" sz="4800" b="0" i="0" dirty="0">
              <a:solidFill>
                <a:srgbClr val="141F22"/>
              </a:solidFill>
              <a:latin typeface="Raleway" charset="0"/>
              <a:ea typeface="Raleway" charset="0"/>
              <a:cs typeface="Raleway" charset="0"/>
            </a:endParaRPr>
          </a:p>
        </p:txBody>
      </p:sp>
      <mc:AlternateContent xmlns:mc="http://schemas.openxmlformats.org/markup-compatibility/2006" xmlns:a14="http://schemas.microsoft.com/office/drawing/2010/main">
        <mc:Choice Requires="a14">
          <p:sp>
            <p:nvSpPr>
              <p:cNvPr id="24" name="TextBox 23"/>
              <p:cNvSpPr txBox="1"/>
              <p:nvPr/>
            </p:nvSpPr>
            <p:spPr>
              <a:xfrm>
                <a:off x="1637808" y="30281713"/>
                <a:ext cx="10610294" cy="3046988"/>
              </a:xfrm>
              <a:prstGeom prst="rect">
                <a:avLst/>
              </a:prstGeom>
              <a:noFill/>
            </p:spPr>
            <p:txBody>
              <a:bodyPr wrap="square" rtlCol="0">
                <a:spAutoFit/>
              </a:bodyPr>
              <a:lstStyle/>
              <a:p>
                <a:pPr>
                  <a:defRPr/>
                </a:pPr>
                <a:r>
                  <a:rPr lang="en-US" sz="3200" dirty="0">
                    <a:solidFill>
                      <a:srgbClr val="141F22"/>
                    </a:solidFill>
                    <a:latin typeface="Trebuchet MS" charset="0"/>
                    <a:ea typeface="Trebuchet MS" charset="0"/>
                    <a:cs typeface="Trebuchet MS" charset="0"/>
                  </a:rPr>
                  <a:t>We develop two Quasi-Poisson </a:t>
                </a:r>
                <a:r>
                  <a:rPr lang="en-US" sz="3200" dirty="0" smtClean="0">
                    <a:solidFill>
                      <a:srgbClr val="141F22"/>
                    </a:solidFill>
                    <a:latin typeface="Trebuchet MS" charset="0"/>
                    <a:ea typeface="Trebuchet MS" charset="0"/>
                    <a:cs typeface="Trebuchet MS" charset="0"/>
                  </a:rPr>
                  <a:t>models</a:t>
                </a:r>
                <a:r>
                  <a:rPr lang="en-US" sz="3200" baseline="30000" dirty="0" smtClean="0">
                    <a:solidFill>
                      <a:srgbClr val="141F22"/>
                    </a:solidFill>
                    <a:latin typeface="Trebuchet MS" charset="0"/>
                    <a:ea typeface="Trebuchet MS" charset="0"/>
                    <a:cs typeface="Trebuchet MS" charset="0"/>
                  </a:rPr>
                  <a:t>1</a:t>
                </a:r>
                <a:r>
                  <a:rPr lang="en-US" sz="3200" dirty="0" smtClean="0">
                    <a:solidFill>
                      <a:srgbClr val="141F22"/>
                    </a:solidFill>
                    <a:latin typeface="Trebuchet MS" charset="0"/>
                    <a:ea typeface="Trebuchet MS" charset="0"/>
                    <a:cs typeface="Trebuchet MS" charset="0"/>
                  </a:rPr>
                  <a:t> </a:t>
                </a:r>
                <a:r>
                  <a:rPr lang="en-US" sz="3200" dirty="0">
                    <a:solidFill>
                      <a:srgbClr val="141F22"/>
                    </a:solidFill>
                    <a:latin typeface="Trebuchet MS" charset="0"/>
                    <a:ea typeface="Trebuchet MS" charset="0"/>
                    <a:cs typeface="Trebuchet MS" charset="0"/>
                  </a:rPr>
                  <a:t>with the number of downloads (Model </a:t>
                </a:r>
                <a:r>
                  <a:rPr lang="en-US" sz="3200" dirty="0" smtClean="0">
                    <a:solidFill>
                      <a:srgbClr val="141F22"/>
                    </a:solidFill>
                    <a:latin typeface="Trebuchet MS" charset="0"/>
                    <a:ea typeface="Trebuchet MS" charset="0"/>
                    <a:cs typeface="Trebuchet MS" charset="0"/>
                  </a:rPr>
                  <a:t>I) </a:t>
                </a:r>
                <a:r>
                  <a:rPr lang="en-US" sz="3200" dirty="0">
                    <a:solidFill>
                      <a:srgbClr val="141F22"/>
                    </a:solidFill>
                    <a:latin typeface="Trebuchet MS" charset="0"/>
                    <a:ea typeface="Trebuchet MS" charset="0"/>
                    <a:cs typeface="Trebuchet MS" charset="0"/>
                  </a:rPr>
                  <a:t>and the number of citations (Model </a:t>
                </a:r>
                <a:r>
                  <a:rPr lang="en-US" sz="3200" dirty="0" smtClean="0">
                    <a:solidFill>
                      <a:srgbClr val="141F22"/>
                    </a:solidFill>
                    <a:latin typeface="Trebuchet MS" charset="0"/>
                    <a:ea typeface="Trebuchet MS" charset="0"/>
                    <a:cs typeface="Trebuchet MS" charset="0"/>
                  </a:rPr>
                  <a:t>II) </a:t>
                </a:r>
                <a:r>
                  <a:rPr lang="en-US" sz="3200" dirty="0">
                    <a:solidFill>
                      <a:srgbClr val="141F22"/>
                    </a:solidFill>
                    <a:latin typeface="Trebuchet MS" charset="0"/>
                    <a:ea typeface="Trebuchet MS" charset="0"/>
                    <a:cs typeface="Trebuchet MS" charset="0"/>
                  </a:rPr>
                  <a:t>as the dependent </a:t>
                </a:r>
                <a:r>
                  <a:rPr lang="en-US" sz="3200" dirty="0" smtClean="0">
                    <a:solidFill>
                      <a:srgbClr val="141F22"/>
                    </a:solidFill>
                    <a:latin typeface="Trebuchet MS" charset="0"/>
                    <a:ea typeface="Trebuchet MS" charset="0"/>
                    <a:cs typeface="Trebuchet MS" charset="0"/>
                  </a:rPr>
                  <a:t>variables, </a:t>
                </a:r>
                <a:r>
                  <a:rPr lang="en-US" sz="3200" dirty="0">
                    <a:solidFill>
                      <a:srgbClr val="141F22"/>
                    </a:solidFill>
                    <a:latin typeface="Trebuchet MS" charset="0"/>
                    <a:ea typeface="Trebuchet MS" charset="0"/>
                    <a:cs typeface="Trebuchet MS" charset="0"/>
                  </a:rPr>
                  <a:t>y. We let E(y)=µ and </a:t>
                </a:r>
                <a:r>
                  <a:rPr lang="en-US" sz="3200" dirty="0" err="1">
                    <a:solidFill>
                      <a:srgbClr val="141F22"/>
                    </a:solidFill>
                    <a:latin typeface="Trebuchet MS" charset="0"/>
                    <a:ea typeface="Trebuchet MS" charset="0"/>
                    <a:cs typeface="Trebuchet MS" charset="0"/>
                  </a:rPr>
                  <a:t>Var</a:t>
                </a:r>
                <a:r>
                  <a:rPr lang="en-US" sz="3200" dirty="0">
                    <a:solidFill>
                      <a:srgbClr val="141F22"/>
                    </a:solidFill>
                    <a:latin typeface="Trebuchet MS" charset="0"/>
                    <a:ea typeface="Trebuchet MS" charset="0"/>
                    <a:cs typeface="Trebuchet MS" charset="0"/>
                  </a:rPr>
                  <a:t>(y)= </a:t>
                </a:r>
                <a14:m>
                  <m:oMath xmlns:m="http://schemas.openxmlformats.org/officeDocument/2006/math">
                    <m:r>
                      <a:rPr lang="en-US" sz="3200">
                        <a:solidFill>
                          <a:srgbClr val="141F22"/>
                        </a:solidFill>
                        <a:latin typeface="Cambria Math" charset="0"/>
                        <a:ea typeface="Trebuchet MS" charset="0"/>
                        <a:cs typeface="Trebuchet MS" charset="0"/>
                      </a:rPr>
                      <m:t>𝜃</m:t>
                    </m:r>
                  </m:oMath>
                </a14:m>
                <a:r>
                  <a:rPr lang="en-US" sz="3200" dirty="0">
                    <a:solidFill>
                      <a:srgbClr val="141F22"/>
                    </a:solidFill>
                    <a:latin typeface="Trebuchet MS" charset="0"/>
                    <a:ea typeface="Trebuchet MS" charset="0"/>
                    <a:cs typeface="Trebuchet MS" charset="0"/>
                  </a:rPr>
                  <a:t>µ. We assume that  </a:t>
                </a:r>
                <a14:m>
                  <m:oMath xmlns:m="http://schemas.openxmlformats.org/officeDocument/2006/math">
                    <m:sSub>
                      <m:sSubPr>
                        <m:ctrlPr>
                          <a:rPr lang="en-US" sz="3200" i="1">
                            <a:solidFill>
                              <a:srgbClr val="141F22"/>
                            </a:solidFill>
                            <a:latin typeface="Cambria Math" charset="0"/>
                            <a:ea typeface="Trebuchet MS" charset="0"/>
                            <a:cs typeface="Trebuchet MS" charset="0"/>
                          </a:rPr>
                        </m:ctrlPr>
                      </m:sSubPr>
                      <m:e>
                        <m:r>
                          <a:rPr lang="en-US" sz="3200">
                            <a:solidFill>
                              <a:srgbClr val="141F22"/>
                            </a:solidFill>
                            <a:latin typeface="Cambria Math" charset="0"/>
                            <a:ea typeface="Trebuchet MS" charset="0"/>
                            <a:cs typeface="Trebuchet MS" charset="0"/>
                          </a:rPr>
                          <m:t>𝑦</m:t>
                        </m:r>
                      </m:e>
                      <m:sub>
                        <m:r>
                          <a:rPr lang="en-US" sz="3200">
                            <a:solidFill>
                              <a:srgbClr val="141F22"/>
                            </a:solidFill>
                            <a:latin typeface="Cambria Math" charset="0"/>
                            <a:ea typeface="Trebuchet MS" charset="0"/>
                            <a:cs typeface="Trebuchet MS" charset="0"/>
                          </a:rPr>
                          <m:t>𝑖</m:t>
                        </m:r>
                      </m:sub>
                    </m:sSub>
                    <m:r>
                      <a:rPr lang="en-US" sz="3200">
                        <a:solidFill>
                          <a:srgbClr val="141F22"/>
                        </a:solidFill>
                        <a:latin typeface="Cambria Math" charset="0"/>
                        <a:ea typeface="Trebuchet MS" charset="0"/>
                        <a:cs typeface="Trebuchet MS" charset="0"/>
                      </a:rPr>
                      <m:t>~</m:t>
                    </m:r>
                    <m:r>
                      <a:rPr lang="en-US" sz="3200">
                        <a:solidFill>
                          <a:srgbClr val="141F22"/>
                        </a:solidFill>
                        <a:latin typeface="Cambria Math" charset="0"/>
                        <a:ea typeface="Trebuchet MS" charset="0"/>
                        <a:cs typeface="Trebuchet MS" charset="0"/>
                      </a:rPr>
                      <m:t>𝑃𝑜𝑖𝑠𝑠𝑜𝑛</m:t>
                    </m:r>
                    <m:d>
                      <m:dPr>
                        <m:ctrlPr>
                          <a:rPr lang="en-US" sz="3200" i="1">
                            <a:solidFill>
                              <a:srgbClr val="141F22"/>
                            </a:solidFill>
                            <a:latin typeface="Cambria Math" charset="0"/>
                            <a:ea typeface="Trebuchet MS" charset="0"/>
                            <a:cs typeface="Trebuchet MS" charset="0"/>
                          </a:rPr>
                        </m:ctrlPr>
                      </m:dPr>
                      <m:e>
                        <m:sSub>
                          <m:sSubPr>
                            <m:ctrlPr>
                              <a:rPr lang="en-US" sz="3200" i="1">
                                <a:solidFill>
                                  <a:srgbClr val="141F22"/>
                                </a:solidFill>
                                <a:latin typeface="Cambria Math" charset="0"/>
                                <a:ea typeface="Trebuchet MS" charset="0"/>
                                <a:cs typeface="Trebuchet MS" charset="0"/>
                              </a:rPr>
                            </m:ctrlPr>
                          </m:sSubPr>
                          <m:e>
                            <m:r>
                              <a:rPr lang="en-US" sz="3200">
                                <a:solidFill>
                                  <a:srgbClr val="141F22"/>
                                </a:solidFill>
                                <a:latin typeface="Cambria Math" charset="0"/>
                                <a:ea typeface="Trebuchet MS" charset="0"/>
                                <a:cs typeface="Trebuchet MS" charset="0"/>
                              </a:rPr>
                              <m:t>𝜇</m:t>
                            </m:r>
                          </m:e>
                          <m:sub>
                            <m:r>
                              <a:rPr lang="en-US" sz="3200">
                                <a:solidFill>
                                  <a:srgbClr val="141F22"/>
                                </a:solidFill>
                                <a:latin typeface="Cambria Math" charset="0"/>
                                <a:ea typeface="Trebuchet MS" charset="0"/>
                                <a:cs typeface="Trebuchet MS" charset="0"/>
                              </a:rPr>
                              <m:t>𝑖</m:t>
                            </m:r>
                          </m:sub>
                        </m:sSub>
                        <m:r>
                          <a:rPr lang="en-US" sz="3200">
                            <a:solidFill>
                              <a:srgbClr val="141F22"/>
                            </a:solidFill>
                            <a:latin typeface="Cambria Math" charset="0"/>
                            <a:ea typeface="Trebuchet MS" charset="0"/>
                            <a:cs typeface="Trebuchet MS" charset="0"/>
                          </a:rPr>
                          <m:t>,</m:t>
                        </m:r>
                        <m:r>
                          <a:rPr lang="en-US" sz="3200">
                            <a:solidFill>
                              <a:srgbClr val="141F22"/>
                            </a:solidFill>
                            <a:latin typeface="Cambria Math" charset="0"/>
                            <a:ea typeface="Trebuchet MS" charset="0"/>
                            <a:cs typeface="Trebuchet MS" charset="0"/>
                          </a:rPr>
                          <m:t>𝜃</m:t>
                        </m:r>
                      </m:e>
                    </m:d>
                    <m:r>
                      <a:rPr lang="en-US" sz="3200">
                        <a:solidFill>
                          <a:srgbClr val="141F22"/>
                        </a:solidFill>
                        <a:latin typeface="Cambria Math" charset="0"/>
                        <a:ea typeface="Trebuchet MS" charset="0"/>
                        <a:cs typeface="Trebuchet MS" charset="0"/>
                      </a:rPr>
                      <m:t> </m:t>
                    </m:r>
                  </m:oMath>
                </a14:m>
                <a:r>
                  <a:rPr lang="en-US" sz="3200" dirty="0">
                    <a:solidFill>
                      <a:srgbClr val="141F22"/>
                    </a:solidFill>
                    <a:latin typeface="Trebuchet MS" charset="0"/>
                    <a:ea typeface="Trebuchet MS" charset="0"/>
                    <a:cs typeface="Trebuchet MS" charset="0"/>
                  </a:rPr>
                  <a:t>and let the mean </a:t>
                </a:r>
                <a14:m>
                  <m:oMath xmlns:m="http://schemas.openxmlformats.org/officeDocument/2006/math">
                    <m:sSub>
                      <m:sSubPr>
                        <m:ctrlPr>
                          <a:rPr lang="en-US" sz="3200" i="1">
                            <a:solidFill>
                              <a:srgbClr val="141F22"/>
                            </a:solidFill>
                            <a:latin typeface="Cambria Math" charset="0"/>
                            <a:ea typeface="Trebuchet MS" charset="0"/>
                            <a:cs typeface="Trebuchet MS" charset="0"/>
                          </a:rPr>
                        </m:ctrlPr>
                      </m:sSubPr>
                      <m:e>
                        <m:r>
                          <a:rPr lang="en-US" sz="3200">
                            <a:solidFill>
                              <a:srgbClr val="141F22"/>
                            </a:solidFill>
                            <a:latin typeface="Cambria Math" charset="0"/>
                            <a:ea typeface="Trebuchet MS" charset="0"/>
                            <a:cs typeface="Trebuchet MS" charset="0"/>
                          </a:rPr>
                          <m:t>𝜇</m:t>
                        </m:r>
                      </m:e>
                      <m:sub>
                        <m:r>
                          <a:rPr lang="en-US" sz="3200">
                            <a:solidFill>
                              <a:srgbClr val="141F22"/>
                            </a:solidFill>
                            <a:latin typeface="Cambria Math" charset="0"/>
                            <a:ea typeface="Trebuchet MS" charset="0"/>
                            <a:cs typeface="Trebuchet MS" charset="0"/>
                          </a:rPr>
                          <m:t>𝑖</m:t>
                        </m:r>
                      </m:sub>
                    </m:sSub>
                  </m:oMath>
                </a14:m>
                <a:r>
                  <a:rPr lang="en-US" sz="3200" dirty="0">
                    <a:solidFill>
                      <a:srgbClr val="141F22"/>
                    </a:solidFill>
                    <a:latin typeface="Trebuchet MS" charset="0"/>
                    <a:ea typeface="Trebuchet MS" charset="0"/>
                    <a:cs typeface="Trebuchet MS" charset="0"/>
                  </a:rPr>
                  <a:t> for the </a:t>
                </a:r>
                <a:r>
                  <a:rPr lang="en-US" sz="3200" dirty="0" err="1">
                    <a:solidFill>
                      <a:srgbClr val="141F22"/>
                    </a:solidFill>
                    <a:latin typeface="Trebuchet MS" charset="0"/>
                    <a:ea typeface="Trebuchet MS" charset="0"/>
                    <a:cs typeface="Trebuchet MS" charset="0"/>
                  </a:rPr>
                  <a:t>i</a:t>
                </a:r>
                <a:r>
                  <a:rPr lang="en-US" sz="3200" baseline="30000" dirty="0" err="1">
                    <a:solidFill>
                      <a:srgbClr val="141F22"/>
                    </a:solidFill>
                    <a:latin typeface="Trebuchet MS" charset="0"/>
                    <a:ea typeface="Trebuchet MS" charset="0"/>
                    <a:cs typeface="Trebuchet MS" charset="0"/>
                  </a:rPr>
                  <a:t>th</a:t>
                </a:r>
                <a:r>
                  <a:rPr lang="en-US" sz="3200" dirty="0">
                    <a:solidFill>
                      <a:srgbClr val="141F22"/>
                    </a:solidFill>
                    <a:latin typeface="Trebuchet MS" charset="0"/>
                    <a:ea typeface="Trebuchet MS" charset="0"/>
                    <a:cs typeface="Trebuchet MS" charset="0"/>
                  </a:rPr>
                  <a:t> observation vary as a function of the p covariates as follows: </a:t>
                </a:r>
                <a:endParaRPr lang="en-US" sz="3600" b="0" i="0" dirty="0" smtClean="0">
                  <a:solidFill>
                    <a:srgbClr val="141F22"/>
                  </a:solidFill>
                  <a:latin typeface="Trebuchet MS" charset="0"/>
                  <a:ea typeface="Trebuchet MS" charset="0"/>
                  <a:cs typeface="Trebuchet MS" charset="0"/>
                </a:endParaRPr>
              </a:p>
            </p:txBody>
          </p:sp>
        </mc:Choice>
        <mc:Fallback xmlns="">
          <p:sp>
            <p:nvSpPr>
              <p:cNvPr id="24" name="TextBox 23"/>
              <p:cNvSpPr txBox="1">
                <a:spLocks noRot="1" noChangeAspect="1" noMove="1" noResize="1" noEditPoints="1" noAdjustHandles="1" noChangeArrowheads="1" noChangeShapeType="1" noTextEdit="1"/>
              </p:cNvSpPr>
              <p:nvPr/>
            </p:nvSpPr>
            <p:spPr>
              <a:xfrm>
                <a:off x="1637808" y="30281713"/>
                <a:ext cx="10610294" cy="3046988"/>
              </a:xfrm>
              <a:prstGeom prst="rect">
                <a:avLst/>
              </a:prstGeom>
              <a:blipFill rotWithShape="0">
                <a:blip r:embed="rId5"/>
                <a:stretch>
                  <a:fillRect l="-1494" t="-2600" r="-1552" b="-5600"/>
                </a:stretch>
              </a:blipFill>
            </p:spPr>
            <p:txBody>
              <a:bodyPr/>
              <a:lstStyle/>
              <a:p>
                <a:r>
                  <a:rPr lang="en-US">
                    <a:noFill/>
                  </a:rPr>
                  <a:t> </a:t>
                </a:r>
              </a:p>
            </p:txBody>
          </p:sp>
        </mc:Fallback>
      </mc:AlternateContent>
      <p:sp>
        <p:nvSpPr>
          <p:cNvPr id="27" name="TextBox 26"/>
          <p:cNvSpPr txBox="1"/>
          <p:nvPr/>
        </p:nvSpPr>
        <p:spPr>
          <a:xfrm>
            <a:off x="1651518" y="36907777"/>
            <a:ext cx="14361392" cy="1569660"/>
          </a:xfrm>
          <a:prstGeom prst="rect">
            <a:avLst/>
          </a:prstGeom>
          <a:noFill/>
        </p:spPr>
        <p:txBody>
          <a:bodyPr wrap="square" rtlCol="0">
            <a:spAutoFit/>
          </a:bodyPr>
          <a:lstStyle/>
          <a:p>
            <a:pPr marL="571500" marR="0" indent="-571500" algn="l" defTabSz="3774643" rtl="0" eaLnBrk="1" fontAlgn="auto" latinLnBrk="0" hangingPunct="1">
              <a:lnSpc>
                <a:spcPct val="100000"/>
              </a:lnSpc>
              <a:spcBef>
                <a:spcPts val="0"/>
              </a:spcBef>
              <a:spcAft>
                <a:spcPts val="0"/>
              </a:spcAft>
              <a:buClrTx/>
              <a:buSzTx/>
              <a:buFont typeface="Arial" charset="0"/>
              <a:buChar char="•"/>
              <a:tabLst/>
              <a:defRPr/>
            </a:pPr>
            <a:r>
              <a:rPr lang="en-US" sz="3200" b="0" i="0" dirty="0" smtClean="0">
                <a:solidFill>
                  <a:srgbClr val="141F22"/>
                </a:solidFill>
                <a:latin typeface="Trebuchet MS" charset="0"/>
                <a:ea typeface="Trebuchet MS" charset="0"/>
                <a:cs typeface="Trebuchet MS" charset="0"/>
              </a:rPr>
              <a:t>Develop methods to measure the cost and the economic impact of OSS </a:t>
            </a:r>
            <a:r>
              <a:rPr lang="en-US" sz="3200" dirty="0" smtClean="0">
                <a:solidFill>
                  <a:srgbClr val="141F22"/>
                </a:solidFill>
                <a:latin typeface="Trebuchet MS" charset="0"/>
                <a:ea typeface="Trebuchet MS" charset="0"/>
                <a:cs typeface="Trebuchet MS" charset="0"/>
              </a:rPr>
              <a:t>projects.</a:t>
            </a:r>
            <a:endParaRPr lang="en-US" sz="3200" b="0" i="0" dirty="0" smtClean="0">
              <a:solidFill>
                <a:srgbClr val="141F22"/>
              </a:solidFill>
              <a:latin typeface="Trebuchet MS" charset="0"/>
              <a:ea typeface="Trebuchet MS" charset="0"/>
              <a:cs typeface="Trebuchet MS" charset="0"/>
            </a:endParaRPr>
          </a:p>
          <a:p>
            <a:pPr marL="571500" marR="0" indent="-571500" algn="l" defTabSz="3774643" rtl="0" eaLnBrk="1" fontAlgn="auto" latinLnBrk="0" hangingPunct="1">
              <a:lnSpc>
                <a:spcPct val="100000"/>
              </a:lnSpc>
              <a:spcBef>
                <a:spcPts val="0"/>
              </a:spcBef>
              <a:spcAft>
                <a:spcPts val="0"/>
              </a:spcAft>
              <a:buClrTx/>
              <a:buSzTx/>
              <a:buFont typeface="Arial" charset="0"/>
              <a:buChar char="•"/>
              <a:tabLst/>
              <a:defRPr/>
            </a:pPr>
            <a:r>
              <a:rPr lang="en-US" sz="3200" dirty="0" smtClean="0">
                <a:solidFill>
                  <a:srgbClr val="141F22"/>
                </a:solidFill>
                <a:latin typeface="Trebuchet MS" charset="0"/>
                <a:ea typeface="Trebuchet MS" charset="0"/>
                <a:cs typeface="Trebuchet MS" charset="0"/>
              </a:rPr>
              <a:t>Apply similar methods to measure the impact of Python packages.</a:t>
            </a:r>
            <a:r>
              <a:rPr lang="en-US" sz="3200" b="0" i="0" dirty="0" smtClean="0">
                <a:solidFill>
                  <a:srgbClr val="141F22"/>
                </a:solidFill>
                <a:latin typeface="Trebuchet MS" charset="0"/>
                <a:ea typeface="Trebuchet MS" charset="0"/>
                <a:cs typeface="Trebuchet MS" charset="0"/>
              </a:rPr>
              <a:t> </a:t>
            </a:r>
            <a:endParaRPr lang="en-US" sz="3200" dirty="0">
              <a:solidFill>
                <a:srgbClr val="141F22"/>
              </a:solidFill>
              <a:latin typeface="Trebuchet MS" charset="0"/>
              <a:ea typeface="Trebuchet MS" charset="0"/>
              <a:cs typeface="Trebuchet MS" charset="0"/>
            </a:endParaRPr>
          </a:p>
        </p:txBody>
      </p:sp>
      <p:sp>
        <p:nvSpPr>
          <p:cNvPr id="30" name="TextBox 29"/>
          <p:cNvSpPr txBox="1"/>
          <p:nvPr/>
        </p:nvSpPr>
        <p:spPr>
          <a:xfrm>
            <a:off x="11448287" y="5106371"/>
            <a:ext cx="23349419" cy="1323439"/>
          </a:xfrm>
          <a:prstGeom prst="rect">
            <a:avLst/>
          </a:prstGeom>
          <a:noFill/>
        </p:spPr>
        <p:txBody>
          <a:bodyPr wrap="square" rtlCol="0">
            <a:spAutoFit/>
          </a:bodyPr>
          <a:lstStyle/>
          <a:p>
            <a:r>
              <a:rPr lang="en-US" sz="4000" dirty="0" smtClean="0">
                <a:solidFill>
                  <a:schemeClr val="tx1">
                    <a:lumMod val="50000"/>
                    <a:lumOff val="50000"/>
                  </a:schemeClr>
                </a:solidFill>
                <a:latin typeface="Raleway" charset="0"/>
                <a:ea typeface="Raleway" charset="0"/>
                <a:cs typeface="Raleway" charset="0"/>
              </a:rPr>
              <a:t>Ronnie </a:t>
            </a:r>
            <a:r>
              <a:rPr lang="en-US" sz="4000" dirty="0" err="1" smtClean="0">
                <a:solidFill>
                  <a:schemeClr val="tx1">
                    <a:lumMod val="50000"/>
                    <a:lumOff val="50000"/>
                  </a:schemeClr>
                </a:solidFill>
                <a:latin typeface="Raleway" charset="0"/>
                <a:ea typeface="Raleway" charset="0"/>
                <a:cs typeface="Raleway" charset="0"/>
              </a:rPr>
              <a:t>Fecso</a:t>
            </a:r>
            <a:r>
              <a:rPr lang="en-US" sz="4000" dirty="0" smtClean="0">
                <a:solidFill>
                  <a:schemeClr val="tx1">
                    <a:lumMod val="50000"/>
                    <a:lumOff val="50000"/>
                  </a:schemeClr>
                </a:solidFill>
                <a:latin typeface="Raleway" charset="0"/>
                <a:ea typeface="Raleway" charset="0"/>
                <a:cs typeface="Raleway" charset="0"/>
              </a:rPr>
              <a:t> (VT), Claire </a:t>
            </a:r>
            <a:r>
              <a:rPr lang="en-US" sz="4000" dirty="0" err="1">
                <a:solidFill>
                  <a:schemeClr val="tx1">
                    <a:lumMod val="50000"/>
                    <a:lumOff val="50000"/>
                  </a:schemeClr>
                </a:solidFill>
                <a:latin typeface="Raleway" charset="0"/>
                <a:ea typeface="Raleway" charset="0"/>
                <a:cs typeface="Raleway" charset="0"/>
              </a:rPr>
              <a:t>Kelling</a:t>
            </a:r>
            <a:r>
              <a:rPr lang="en-US" sz="4000" dirty="0">
                <a:solidFill>
                  <a:schemeClr val="tx1">
                    <a:lumMod val="50000"/>
                    <a:lumOff val="50000"/>
                  </a:schemeClr>
                </a:solidFill>
                <a:latin typeface="Raleway" charset="0"/>
                <a:ea typeface="Raleway" charset="0"/>
                <a:cs typeface="Raleway" charset="0"/>
              </a:rPr>
              <a:t> (</a:t>
            </a:r>
            <a:r>
              <a:rPr lang="en-US" sz="4000" dirty="0" smtClean="0">
                <a:solidFill>
                  <a:schemeClr val="tx1">
                    <a:lumMod val="50000"/>
                    <a:lumOff val="50000"/>
                  </a:schemeClr>
                </a:solidFill>
                <a:latin typeface="Raleway" charset="0"/>
                <a:ea typeface="Raleway" charset="0"/>
                <a:cs typeface="Raleway" charset="0"/>
              </a:rPr>
              <a:t>PSU) w</a:t>
            </a:r>
            <a:r>
              <a:rPr lang="en-US" sz="4000" b="0" i="0" dirty="0" smtClean="0">
                <a:solidFill>
                  <a:schemeClr val="tx1">
                    <a:lumMod val="50000"/>
                    <a:lumOff val="50000"/>
                  </a:schemeClr>
                </a:solidFill>
                <a:latin typeface="Raleway" charset="0"/>
                <a:ea typeface="Raleway" charset="0"/>
                <a:cs typeface="Raleway" charset="0"/>
              </a:rPr>
              <a:t>ith Gizem Korkmaz and Stephanie Shipp (SDAL)</a:t>
            </a:r>
          </a:p>
          <a:p>
            <a:r>
              <a:rPr lang="en-US" sz="4000" dirty="0" smtClean="0">
                <a:solidFill>
                  <a:schemeClr val="tx1">
                    <a:lumMod val="50000"/>
                    <a:lumOff val="50000"/>
                  </a:schemeClr>
                </a:solidFill>
                <a:latin typeface="Raleway" charset="0"/>
                <a:ea typeface="Raleway" charset="0"/>
                <a:cs typeface="Raleway" charset="0"/>
              </a:rPr>
              <a:t>Sponsor: Carol Robbins, </a:t>
            </a:r>
            <a:r>
              <a:rPr lang="en-US" sz="4000" dirty="0">
                <a:solidFill>
                  <a:schemeClr val="tx1">
                    <a:lumMod val="50000"/>
                    <a:lumOff val="50000"/>
                  </a:schemeClr>
                </a:solidFill>
                <a:latin typeface="Raleway" charset="0"/>
                <a:ea typeface="Raleway" charset="0"/>
                <a:cs typeface="Raleway" charset="0"/>
              </a:rPr>
              <a:t>The National Center for Science &amp; Engineering Statistics at NSF</a:t>
            </a:r>
            <a:endParaRPr lang="en-US" sz="4000" b="0" i="0" dirty="0">
              <a:solidFill>
                <a:schemeClr val="tx1">
                  <a:lumMod val="50000"/>
                  <a:lumOff val="50000"/>
                </a:schemeClr>
              </a:solidFill>
              <a:latin typeface="Raleway" charset="0"/>
              <a:ea typeface="Raleway" charset="0"/>
              <a:cs typeface="Raleway" charset="0"/>
            </a:endParaRPr>
          </a:p>
        </p:txBody>
      </p:sp>
      <p:pic>
        <p:nvPicPr>
          <p:cNvPr id="32" name="Picture 3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8328" y="6243185"/>
            <a:ext cx="34233346" cy="1977865"/>
          </a:xfrm>
          <a:prstGeom prst="rect">
            <a:avLst/>
          </a:prstGeom>
        </p:spPr>
      </p:pic>
      <p:pic>
        <p:nvPicPr>
          <p:cNvPr id="33" name="Picture 3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8328" y="10319342"/>
            <a:ext cx="34233346" cy="1977865"/>
          </a:xfrm>
          <a:prstGeom prst="rect">
            <a:avLst/>
          </a:prstGeom>
        </p:spPr>
      </p:pic>
      <p:sp>
        <p:nvSpPr>
          <p:cNvPr id="34" name="TextBox 33"/>
          <p:cNvSpPr txBox="1"/>
          <p:nvPr/>
        </p:nvSpPr>
        <p:spPr>
          <a:xfrm>
            <a:off x="1864481" y="10390871"/>
            <a:ext cx="12362688" cy="830997"/>
          </a:xfrm>
          <a:prstGeom prst="rect">
            <a:avLst/>
          </a:prstGeom>
          <a:noFill/>
        </p:spPr>
        <p:txBody>
          <a:bodyPr wrap="square" rtlCol="0">
            <a:spAutoFit/>
          </a:bodyPr>
          <a:lstStyle/>
          <a:p>
            <a:r>
              <a:rPr lang="en-US" sz="4800" dirty="0" smtClean="0">
                <a:solidFill>
                  <a:srgbClr val="141F22"/>
                </a:solidFill>
                <a:latin typeface="Raleway" charset="0"/>
                <a:ea typeface="Raleway" charset="0"/>
                <a:cs typeface="Raleway" charset="0"/>
              </a:rPr>
              <a:t>Data Source: </a:t>
            </a:r>
            <a:r>
              <a:rPr lang="en-US" sz="4800" dirty="0" err="1" smtClean="0">
                <a:solidFill>
                  <a:srgbClr val="141F22"/>
                </a:solidFill>
                <a:latin typeface="Raleway" charset="0"/>
                <a:ea typeface="Raleway" charset="0"/>
                <a:cs typeface="Raleway" charset="0"/>
              </a:rPr>
              <a:t>Depsy.org</a:t>
            </a:r>
            <a:endParaRPr lang="en-US" sz="4800" b="0" i="0" dirty="0">
              <a:solidFill>
                <a:srgbClr val="141F22"/>
              </a:solidFill>
              <a:latin typeface="Raleway" charset="0"/>
              <a:ea typeface="Raleway" charset="0"/>
              <a:cs typeface="Raleway" charset="0"/>
            </a:endParaRPr>
          </a:p>
        </p:txBody>
      </p:sp>
      <p:sp>
        <p:nvSpPr>
          <p:cNvPr id="35" name="Shape 97"/>
          <p:cNvSpPr txBox="1"/>
          <p:nvPr/>
        </p:nvSpPr>
        <p:spPr>
          <a:xfrm>
            <a:off x="1840620" y="13859779"/>
            <a:ext cx="10640048" cy="825177"/>
          </a:xfrm>
          <a:prstGeom prst="rect">
            <a:avLst/>
          </a:prstGeom>
          <a:noFill/>
          <a:ln>
            <a:noFill/>
          </a:ln>
        </p:spPr>
        <p:txBody>
          <a:bodyPr lIns="91425" tIns="45700" rIns="91425" bIns="45700" anchor="t" anchorCtr="0">
            <a:noAutofit/>
          </a:bodyPr>
          <a:lstStyle/>
          <a:p>
            <a:pPr lvl="0" rtl="0">
              <a:lnSpc>
                <a:spcPct val="100000"/>
              </a:lnSpc>
              <a:spcBef>
                <a:spcPts val="0"/>
              </a:spcBef>
              <a:buNone/>
            </a:pPr>
            <a:r>
              <a:rPr lang="en-US" sz="3300" u="sng" dirty="0" smtClean="0">
                <a:solidFill>
                  <a:srgbClr val="141F22"/>
                </a:solidFill>
                <a:latin typeface="Trebuchet MS" charset="0"/>
                <a:ea typeface="Trebuchet MS" charset="0"/>
                <a:cs typeface="Trebuchet MS" charset="0"/>
                <a:sym typeface="Trebuchet MS"/>
              </a:rPr>
              <a:t>Data </a:t>
            </a:r>
            <a:r>
              <a:rPr lang="en-US" sz="3300" u="sng" dirty="0">
                <a:solidFill>
                  <a:srgbClr val="141F22"/>
                </a:solidFill>
                <a:latin typeface="Trebuchet MS" charset="0"/>
                <a:ea typeface="Trebuchet MS" charset="0"/>
                <a:cs typeface="Trebuchet MS" charset="0"/>
                <a:sym typeface="Trebuchet MS"/>
              </a:rPr>
              <a:t>Collection </a:t>
            </a:r>
            <a:r>
              <a:rPr lang="en-US" sz="3300" u="sng" dirty="0" smtClean="0">
                <a:solidFill>
                  <a:srgbClr val="141F22"/>
                </a:solidFill>
                <a:latin typeface="Trebuchet MS" charset="0"/>
                <a:ea typeface="Trebuchet MS" charset="0"/>
                <a:cs typeface="Trebuchet MS" charset="0"/>
                <a:sym typeface="Trebuchet MS"/>
              </a:rPr>
              <a:t>Process</a:t>
            </a:r>
            <a:r>
              <a:rPr lang="en-US" sz="3300" dirty="0">
                <a:solidFill>
                  <a:srgbClr val="141F22"/>
                </a:solidFill>
                <a:latin typeface="Trebuchet MS" charset="0"/>
                <a:ea typeface="Trebuchet MS" charset="0"/>
                <a:cs typeface="Trebuchet MS" charset="0"/>
                <a:sym typeface="Trebuchet MS"/>
              </a:rPr>
              <a:t>:</a:t>
            </a:r>
          </a:p>
        </p:txBody>
      </p:sp>
      <p:sp>
        <p:nvSpPr>
          <p:cNvPr id="36" name="Shape 98"/>
          <p:cNvSpPr txBox="1"/>
          <p:nvPr/>
        </p:nvSpPr>
        <p:spPr>
          <a:xfrm>
            <a:off x="1324573" y="14434738"/>
            <a:ext cx="12808985" cy="3435590"/>
          </a:xfrm>
          <a:prstGeom prst="rect">
            <a:avLst/>
          </a:prstGeom>
          <a:noFill/>
          <a:ln>
            <a:noFill/>
          </a:ln>
        </p:spPr>
        <p:txBody>
          <a:bodyPr lIns="91425" tIns="45700" rIns="91425" bIns="45700" anchor="t" anchorCtr="0">
            <a:noAutofit/>
          </a:bodyPr>
          <a:lstStyle/>
          <a:p>
            <a:pPr marL="914400" lvl="0" indent="-457200" rtl="0">
              <a:spcBef>
                <a:spcPts val="800"/>
              </a:spcBef>
              <a:buClr>
                <a:schemeClr val="dk2"/>
              </a:buClr>
              <a:buSzPct val="100000"/>
              <a:buFont typeface="Trebuchet MS"/>
              <a:buChar char="●"/>
            </a:pPr>
            <a:r>
              <a:rPr lang="en-US" sz="3200" dirty="0">
                <a:solidFill>
                  <a:srgbClr val="141F22"/>
                </a:solidFill>
                <a:latin typeface="Trebuchet MS" charset="0"/>
                <a:ea typeface="Trebuchet MS" charset="0"/>
                <a:cs typeface="Trebuchet MS" charset="0"/>
                <a:sym typeface="Trebuchet MS"/>
              </a:rPr>
              <a:t>Gathered all of the R packages listed on </a:t>
            </a:r>
            <a:r>
              <a:rPr lang="en-US" sz="3200" dirty="0" smtClean="0">
                <a:solidFill>
                  <a:srgbClr val="141F22"/>
                </a:solidFill>
                <a:latin typeface="Trebuchet MS" charset="0"/>
                <a:ea typeface="Trebuchet MS" charset="0"/>
                <a:cs typeface="Trebuchet MS" charset="0"/>
                <a:sym typeface="Trebuchet MS"/>
              </a:rPr>
              <a:t>CRAN </a:t>
            </a:r>
            <a:r>
              <a:rPr lang="en-US" sz="3200" dirty="0">
                <a:solidFill>
                  <a:srgbClr val="141F22"/>
                </a:solidFill>
                <a:latin typeface="Trebuchet MS" charset="0"/>
                <a:ea typeface="Trebuchet MS" charset="0"/>
                <a:cs typeface="Trebuchet MS" charset="0"/>
                <a:sym typeface="Trebuchet MS"/>
              </a:rPr>
              <a:t>(10,926 packages listed as of July 11th, 2017)</a:t>
            </a:r>
          </a:p>
          <a:p>
            <a:pPr marL="914400" lvl="0" indent="-457200" rtl="0">
              <a:spcBef>
                <a:spcPts val="800"/>
              </a:spcBef>
              <a:buClr>
                <a:schemeClr val="dk2"/>
              </a:buClr>
              <a:buSzPct val="100000"/>
              <a:buFont typeface="Trebuchet MS"/>
              <a:buChar char="●"/>
            </a:pPr>
            <a:r>
              <a:rPr lang="en-US" sz="3200" dirty="0">
                <a:solidFill>
                  <a:srgbClr val="141F22"/>
                </a:solidFill>
                <a:latin typeface="Trebuchet MS" charset="0"/>
                <a:ea typeface="Trebuchet MS" charset="0"/>
                <a:cs typeface="Trebuchet MS" charset="0"/>
                <a:sym typeface="Trebuchet MS"/>
              </a:rPr>
              <a:t>Scraped the characteristics from the JSON page affiliated </a:t>
            </a:r>
            <a:r>
              <a:rPr lang="en-US" sz="3200" dirty="0" smtClean="0">
                <a:solidFill>
                  <a:srgbClr val="141F22"/>
                </a:solidFill>
                <a:latin typeface="Trebuchet MS" charset="0"/>
                <a:ea typeface="Trebuchet MS" charset="0"/>
                <a:cs typeface="Trebuchet MS" charset="0"/>
                <a:sym typeface="Trebuchet MS"/>
              </a:rPr>
              <a:t>with </a:t>
            </a:r>
            <a:r>
              <a:rPr lang="en-US" sz="3200" dirty="0">
                <a:solidFill>
                  <a:srgbClr val="141F22"/>
                </a:solidFill>
                <a:latin typeface="Trebuchet MS" charset="0"/>
                <a:ea typeface="Trebuchet MS" charset="0"/>
                <a:cs typeface="Trebuchet MS" charset="0"/>
                <a:sym typeface="Trebuchet MS"/>
              </a:rPr>
              <a:t>each R package from </a:t>
            </a:r>
            <a:r>
              <a:rPr lang="en-US" sz="3200" dirty="0" smtClean="0">
                <a:solidFill>
                  <a:srgbClr val="141F22"/>
                </a:solidFill>
                <a:latin typeface="Trebuchet MS" charset="0"/>
                <a:ea typeface="Trebuchet MS" charset="0"/>
                <a:cs typeface="Trebuchet MS" charset="0"/>
                <a:sym typeface="Trebuchet MS"/>
              </a:rPr>
              <a:t>Depsy</a:t>
            </a:r>
            <a:endParaRPr lang="en-US" sz="3200" dirty="0">
              <a:solidFill>
                <a:srgbClr val="141F22"/>
              </a:solidFill>
              <a:latin typeface="Trebuchet MS" charset="0"/>
              <a:ea typeface="Trebuchet MS" charset="0"/>
              <a:cs typeface="Trebuchet MS" charset="0"/>
              <a:sym typeface="Trebuchet MS"/>
            </a:endParaRPr>
          </a:p>
          <a:p>
            <a:pPr marL="1371600" lvl="1" indent="-457200">
              <a:spcBef>
                <a:spcPts val="800"/>
              </a:spcBef>
              <a:buClr>
                <a:schemeClr val="dk2"/>
              </a:buClr>
              <a:buSzPct val="100000"/>
              <a:buFont typeface="Trebuchet MS"/>
              <a:buChar char="○"/>
            </a:pPr>
            <a:r>
              <a:rPr lang="en-US" sz="3200" dirty="0">
                <a:solidFill>
                  <a:srgbClr val="141F22"/>
                </a:solidFill>
                <a:latin typeface="Trebuchet MS" charset="0"/>
                <a:ea typeface="Trebuchet MS" charset="0"/>
                <a:cs typeface="Trebuchet MS" charset="0"/>
                <a:sym typeface="Trebuchet MS"/>
              </a:rPr>
              <a:t>9,810 of these packages (90%) were on Depsy (last </a:t>
            </a:r>
            <a:r>
              <a:rPr lang="en-US" sz="3200" dirty="0" smtClean="0">
                <a:solidFill>
                  <a:srgbClr val="141F22"/>
                </a:solidFill>
                <a:latin typeface="Trebuchet MS" charset="0"/>
                <a:ea typeface="Trebuchet MS" charset="0"/>
                <a:cs typeface="Trebuchet MS" charset="0"/>
                <a:sym typeface="Trebuchet MS"/>
              </a:rPr>
              <a:t>update </a:t>
            </a:r>
            <a:r>
              <a:rPr lang="en-US" sz="3200" dirty="0">
                <a:solidFill>
                  <a:srgbClr val="141F22"/>
                </a:solidFill>
                <a:latin typeface="Trebuchet MS" charset="0"/>
                <a:ea typeface="Trebuchet MS" charset="0"/>
                <a:cs typeface="Trebuchet MS" charset="0"/>
                <a:sym typeface="Trebuchet MS"/>
              </a:rPr>
              <a:t>i</a:t>
            </a:r>
            <a:r>
              <a:rPr lang="en-US" sz="3200" dirty="0" smtClean="0">
                <a:solidFill>
                  <a:srgbClr val="141F22"/>
                </a:solidFill>
                <a:latin typeface="Trebuchet MS" charset="0"/>
                <a:ea typeface="Trebuchet MS" charset="0"/>
                <a:cs typeface="Trebuchet MS" charset="0"/>
                <a:sym typeface="Trebuchet MS"/>
              </a:rPr>
              <a:t>n Sept. </a:t>
            </a:r>
            <a:r>
              <a:rPr lang="en-US" sz="3200" dirty="0">
                <a:solidFill>
                  <a:srgbClr val="141F22"/>
                </a:solidFill>
                <a:latin typeface="Trebuchet MS" charset="0"/>
                <a:ea typeface="Trebuchet MS" charset="0"/>
                <a:cs typeface="Trebuchet MS" charset="0"/>
                <a:sym typeface="Trebuchet MS"/>
              </a:rPr>
              <a:t>2015) with 24,000+ affiliated contributors</a:t>
            </a:r>
          </a:p>
        </p:txBody>
      </p:sp>
      <p:pic>
        <p:nvPicPr>
          <p:cNvPr id="44" name="Shape 88"/>
          <p:cNvPicPr preferRelativeResize="0"/>
          <p:nvPr/>
        </p:nvPicPr>
        <p:blipFill rotWithShape="1">
          <a:blip r:embed="rId7">
            <a:alphaModFix/>
          </a:blip>
          <a:srcRect t="10128"/>
          <a:stretch/>
        </p:blipFill>
        <p:spPr>
          <a:xfrm>
            <a:off x="12601455" y="23611423"/>
            <a:ext cx="7282443" cy="5259525"/>
          </a:xfrm>
          <a:prstGeom prst="rect">
            <a:avLst/>
          </a:prstGeom>
          <a:noFill/>
          <a:ln>
            <a:noFill/>
          </a:ln>
        </p:spPr>
      </p:pic>
      <p:graphicFrame>
        <p:nvGraphicFramePr>
          <p:cNvPr id="45" name="Shape 109"/>
          <p:cNvGraphicFramePr/>
          <p:nvPr>
            <p:extLst>
              <p:ext uri="{D42A27DB-BD31-4B8C-83A1-F6EECF244321}">
                <p14:modId xmlns:p14="http://schemas.microsoft.com/office/powerpoint/2010/main" val="1619621995"/>
              </p:ext>
            </p:extLst>
          </p:nvPr>
        </p:nvGraphicFramePr>
        <p:xfrm>
          <a:off x="1801038" y="19355103"/>
          <a:ext cx="9501375" cy="4061625"/>
        </p:xfrm>
        <a:graphic>
          <a:graphicData uri="http://schemas.openxmlformats.org/drawingml/2006/table">
            <a:tbl>
              <a:tblPr>
                <a:noFill/>
              </a:tblPr>
              <a:tblGrid>
                <a:gridCol w="4896875"/>
                <a:gridCol w="4604500"/>
              </a:tblGrid>
              <a:tr h="789825">
                <a:tc>
                  <a:txBody>
                    <a:bodyPr/>
                    <a:lstStyle/>
                    <a:p>
                      <a:pPr lvl="0" algn="ctr" rtl="0">
                        <a:lnSpc>
                          <a:spcPct val="115000"/>
                        </a:lnSpc>
                        <a:spcBef>
                          <a:spcPts val="1100"/>
                        </a:spcBef>
                        <a:buNone/>
                      </a:pPr>
                      <a:r>
                        <a:rPr lang="en-US" sz="3000" b="1">
                          <a:latin typeface="Trebuchet MS"/>
                          <a:ea typeface="Trebuchet MS"/>
                          <a:cs typeface="Trebuchet MS"/>
                          <a:sym typeface="Trebuchet MS"/>
                        </a:rPr>
                        <a:t>Top Downloaded Packages</a:t>
                      </a:r>
                    </a:p>
                  </a:txBody>
                  <a:tcPr marL="91425" marR="91425" marT="91425" marB="91425">
                    <a:lnL w="19050" cap="flat" cmpd="sng">
                      <a:solidFill>
                        <a:srgbClr val="5B9BD5"/>
                      </a:solidFill>
                      <a:prstDash val="solid"/>
                      <a:round/>
                      <a:headEnd type="none" w="med" len="med"/>
                      <a:tailEnd type="none" w="med" len="med"/>
                    </a:lnL>
                    <a:lnR w="19050" cap="flat" cmpd="sng">
                      <a:solidFill>
                        <a:srgbClr val="5B9BD5"/>
                      </a:solidFill>
                      <a:prstDash val="solid"/>
                      <a:round/>
                      <a:headEnd type="none" w="med" len="med"/>
                      <a:tailEnd type="none" w="med" len="med"/>
                    </a:lnR>
                    <a:lnT w="19050" cap="flat" cmpd="sng">
                      <a:solidFill>
                        <a:srgbClr val="5B9BD5"/>
                      </a:solidFill>
                      <a:prstDash val="solid"/>
                      <a:round/>
                      <a:headEnd type="none" w="med" len="med"/>
                      <a:tailEnd type="none" w="med" len="med"/>
                    </a:lnT>
                    <a:lnB w="19050" cap="flat" cmpd="sng">
                      <a:solidFill>
                        <a:srgbClr val="5B9BD5"/>
                      </a:solidFill>
                      <a:prstDash val="solid"/>
                      <a:round/>
                      <a:headEnd type="none" w="med" len="med"/>
                      <a:tailEnd type="none" w="med" len="med"/>
                    </a:lnB>
                    <a:solidFill>
                      <a:srgbClr val="D9D9D9"/>
                    </a:solidFill>
                  </a:tcPr>
                </a:tc>
                <a:tc>
                  <a:txBody>
                    <a:bodyPr/>
                    <a:lstStyle/>
                    <a:p>
                      <a:pPr lvl="0" algn="ctr" rtl="0">
                        <a:lnSpc>
                          <a:spcPct val="115000"/>
                        </a:lnSpc>
                        <a:spcBef>
                          <a:spcPts val="1100"/>
                        </a:spcBef>
                        <a:buNone/>
                      </a:pPr>
                      <a:r>
                        <a:rPr lang="en-US" sz="3000" b="1" dirty="0">
                          <a:latin typeface="Trebuchet MS"/>
                          <a:ea typeface="Trebuchet MS"/>
                          <a:cs typeface="Trebuchet MS"/>
                          <a:sym typeface="Trebuchet MS"/>
                        </a:rPr>
                        <a:t>Number of Downloads</a:t>
                      </a:r>
                    </a:p>
                  </a:txBody>
                  <a:tcPr marL="91425" marR="91425" marT="91425" marB="91425">
                    <a:lnL w="19050" cap="flat" cmpd="sng">
                      <a:solidFill>
                        <a:srgbClr val="5B9BD5"/>
                      </a:solidFill>
                      <a:prstDash val="solid"/>
                      <a:round/>
                      <a:headEnd type="none" w="med" len="med"/>
                      <a:tailEnd type="none" w="med" len="med"/>
                    </a:lnL>
                    <a:lnR w="19050" cap="flat" cmpd="sng">
                      <a:solidFill>
                        <a:srgbClr val="5B9BD5"/>
                      </a:solidFill>
                      <a:prstDash val="solid"/>
                      <a:round/>
                      <a:headEnd type="none" w="med" len="med"/>
                      <a:tailEnd type="none" w="med" len="med"/>
                    </a:lnR>
                    <a:lnT w="19050" cap="flat" cmpd="sng">
                      <a:solidFill>
                        <a:srgbClr val="5B9BD5"/>
                      </a:solidFill>
                      <a:prstDash val="solid"/>
                      <a:round/>
                      <a:headEnd type="none" w="med" len="med"/>
                      <a:tailEnd type="none" w="med" len="med"/>
                    </a:lnT>
                    <a:lnB w="19050" cap="flat" cmpd="sng">
                      <a:solidFill>
                        <a:srgbClr val="5B9BD5"/>
                      </a:solidFill>
                      <a:prstDash val="solid"/>
                      <a:round/>
                      <a:headEnd type="none" w="med" len="med"/>
                      <a:tailEnd type="none" w="med" len="med"/>
                    </a:lnB>
                    <a:solidFill>
                      <a:srgbClr val="D9D9D9"/>
                    </a:solidFill>
                  </a:tcPr>
                </a:tc>
              </a:tr>
              <a:tr h="711600">
                <a:tc>
                  <a:txBody>
                    <a:bodyPr/>
                    <a:lstStyle/>
                    <a:p>
                      <a:pPr lvl="0" algn="ctr" rtl="0">
                        <a:spcBef>
                          <a:spcPts val="0"/>
                        </a:spcBef>
                        <a:buNone/>
                      </a:pPr>
                      <a:r>
                        <a:rPr lang="en-US" sz="3000">
                          <a:latin typeface="Trebuchet MS"/>
                          <a:ea typeface="Trebuchet MS"/>
                          <a:cs typeface="Trebuchet MS"/>
                          <a:sym typeface="Trebuchet MS"/>
                        </a:rPr>
                        <a:t>Rcpp</a:t>
                      </a:r>
                    </a:p>
                  </a:txBody>
                  <a:tcPr marL="91425" marR="91425" marT="91425" marB="91425">
                    <a:lnL w="19050" cap="flat" cmpd="sng">
                      <a:solidFill>
                        <a:srgbClr val="5B9BD5"/>
                      </a:solidFill>
                      <a:prstDash val="solid"/>
                      <a:round/>
                      <a:headEnd type="none" w="med" len="med"/>
                      <a:tailEnd type="none" w="med" len="med"/>
                    </a:lnL>
                    <a:lnR w="19050" cap="flat" cmpd="sng">
                      <a:solidFill>
                        <a:srgbClr val="5B9BD5"/>
                      </a:solidFill>
                      <a:prstDash val="solid"/>
                      <a:round/>
                      <a:headEnd type="none" w="med" len="med"/>
                      <a:tailEnd type="none" w="med" len="med"/>
                    </a:lnR>
                    <a:lnT w="19050" cap="flat" cmpd="sng">
                      <a:solidFill>
                        <a:srgbClr val="5B9BD5"/>
                      </a:solidFill>
                      <a:prstDash val="solid"/>
                      <a:round/>
                      <a:headEnd type="none" w="med" len="med"/>
                      <a:tailEnd type="none" w="med" len="med"/>
                    </a:lnT>
                    <a:lnB w="19050" cap="flat" cmpd="sng">
                      <a:solidFill>
                        <a:srgbClr val="5B9BD5"/>
                      </a:solidFill>
                      <a:prstDash val="solid"/>
                      <a:round/>
                      <a:headEnd type="none" w="med" len="med"/>
                      <a:tailEnd type="none" w="med" len="med"/>
                    </a:lnB>
                    <a:solidFill>
                      <a:srgbClr val="D9D9D9"/>
                    </a:solidFill>
                  </a:tcPr>
                </a:tc>
                <a:tc>
                  <a:txBody>
                    <a:bodyPr/>
                    <a:lstStyle/>
                    <a:p>
                      <a:pPr lvl="0" algn="ctr" rtl="0">
                        <a:spcBef>
                          <a:spcPts val="0"/>
                        </a:spcBef>
                        <a:buNone/>
                      </a:pPr>
                      <a:r>
                        <a:rPr lang="en-US" sz="3000" dirty="0">
                          <a:latin typeface="Trebuchet MS"/>
                          <a:ea typeface="Trebuchet MS"/>
                          <a:cs typeface="Trebuchet MS"/>
                          <a:sym typeface="Trebuchet MS"/>
                        </a:rPr>
                        <a:t>6,683,565</a:t>
                      </a:r>
                    </a:p>
                  </a:txBody>
                  <a:tcPr marL="91425" marR="91425" marT="91425" marB="91425">
                    <a:lnL w="19050" cap="flat" cmpd="sng">
                      <a:solidFill>
                        <a:srgbClr val="5B9BD5"/>
                      </a:solidFill>
                      <a:prstDash val="solid"/>
                      <a:round/>
                      <a:headEnd type="none" w="med" len="med"/>
                      <a:tailEnd type="none" w="med" len="med"/>
                    </a:lnL>
                    <a:lnR w="19050" cap="flat" cmpd="sng">
                      <a:solidFill>
                        <a:srgbClr val="5B9BD5"/>
                      </a:solidFill>
                      <a:prstDash val="solid"/>
                      <a:round/>
                      <a:headEnd type="none" w="med" len="med"/>
                      <a:tailEnd type="none" w="med" len="med"/>
                    </a:lnR>
                    <a:lnT w="19050" cap="flat" cmpd="sng">
                      <a:solidFill>
                        <a:srgbClr val="5B9BD5"/>
                      </a:solidFill>
                      <a:prstDash val="solid"/>
                      <a:round/>
                      <a:headEnd type="none" w="med" len="med"/>
                      <a:tailEnd type="none" w="med" len="med"/>
                    </a:lnT>
                    <a:lnB w="19050" cap="flat" cmpd="sng">
                      <a:solidFill>
                        <a:srgbClr val="5B9BD5"/>
                      </a:solidFill>
                      <a:prstDash val="solid"/>
                      <a:round/>
                      <a:headEnd type="none" w="med" len="med"/>
                      <a:tailEnd type="none" w="med" len="med"/>
                    </a:lnB>
                  </a:tcPr>
                </a:tc>
              </a:tr>
              <a:tr h="463200">
                <a:tc>
                  <a:txBody>
                    <a:bodyPr/>
                    <a:lstStyle/>
                    <a:p>
                      <a:pPr lvl="0" algn="ctr" rtl="0">
                        <a:spcBef>
                          <a:spcPts val="0"/>
                        </a:spcBef>
                        <a:buNone/>
                      </a:pPr>
                      <a:r>
                        <a:rPr lang="en-US" sz="3000" dirty="0">
                          <a:latin typeface="Trebuchet MS"/>
                          <a:ea typeface="Trebuchet MS"/>
                          <a:cs typeface="Trebuchet MS"/>
                          <a:sym typeface="Trebuchet MS"/>
                        </a:rPr>
                        <a:t>ggplot2</a:t>
                      </a:r>
                    </a:p>
                  </a:txBody>
                  <a:tcPr marL="91425" marR="91425" marT="91425" marB="91425">
                    <a:lnL w="19050" cap="flat" cmpd="sng">
                      <a:solidFill>
                        <a:srgbClr val="5B9BD5"/>
                      </a:solidFill>
                      <a:prstDash val="solid"/>
                      <a:round/>
                      <a:headEnd type="none" w="med" len="med"/>
                      <a:tailEnd type="none" w="med" len="med"/>
                    </a:lnL>
                    <a:lnR w="19050" cap="flat" cmpd="sng">
                      <a:solidFill>
                        <a:srgbClr val="5B9BD5"/>
                      </a:solidFill>
                      <a:prstDash val="solid"/>
                      <a:round/>
                      <a:headEnd type="none" w="med" len="med"/>
                      <a:tailEnd type="none" w="med" len="med"/>
                    </a:lnR>
                    <a:lnT w="19050" cap="flat" cmpd="sng">
                      <a:solidFill>
                        <a:srgbClr val="5B9BD5"/>
                      </a:solidFill>
                      <a:prstDash val="solid"/>
                      <a:round/>
                      <a:headEnd type="none" w="med" len="med"/>
                      <a:tailEnd type="none" w="med" len="med"/>
                    </a:lnT>
                    <a:lnB w="19050" cap="flat" cmpd="sng">
                      <a:solidFill>
                        <a:srgbClr val="5B9BD5"/>
                      </a:solidFill>
                      <a:prstDash val="solid"/>
                      <a:round/>
                      <a:headEnd type="none" w="med" len="med"/>
                      <a:tailEnd type="none" w="med" len="med"/>
                    </a:lnB>
                    <a:solidFill>
                      <a:srgbClr val="D9D9D9"/>
                    </a:solidFill>
                  </a:tcPr>
                </a:tc>
                <a:tc>
                  <a:txBody>
                    <a:bodyPr/>
                    <a:lstStyle/>
                    <a:p>
                      <a:pPr lvl="0" algn="ctr" rtl="0">
                        <a:spcBef>
                          <a:spcPts val="0"/>
                        </a:spcBef>
                        <a:buNone/>
                      </a:pPr>
                      <a:r>
                        <a:rPr lang="en-US" sz="3000">
                          <a:latin typeface="Trebuchet MS"/>
                          <a:ea typeface="Trebuchet MS"/>
                          <a:cs typeface="Trebuchet MS"/>
                          <a:sym typeface="Trebuchet MS"/>
                        </a:rPr>
                        <a:t>6,255,500</a:t>
                      </a:r>
                    </a:p>
                  </a:txBody>
                  <a:tcPr marL="91425" marR="91425" marT="91425" marB="91425">
                    <a:lnL w="19050" cap="flat" cmpd="sng">
                      <a:solidFill>
                        <a:srgbClr val="5B9BD5"/>
                      </a:solidFill>
                      <a:prstDash val="solid"/>
                      <a:round/>
                      <a:headEnd type="none" w="med" len="med"/>
                      <a:tailEnd type="none" w="med" len="med"/>
                    </a:lnL>
                    <a:lnR w="19050" cap="flat" cmpd="sng">
                      <a:solidFill>
                        <a:srgbClr val="5B9BD5"/>
                      </a:solidFill>
                      <a:prstDash val="solid"/>
                      <a:round/>
                      <a:headEnd type="none" w="med" len="med"/>
                      <a:tailEnd type="none" w="med" len="med"/>
                    </a:lnR>
                    <a:lnT w="19050" cap="flat" cmpd="sng">
                      <a:solidFill>
                        <a:srgbClr val="5B9BD5"/>
                      </a:solidFill>
                      <a:prstDash val="solid"/>
                      <a:round/>
                      <a:headEnd type="none" w="med" len="med"/>
                      <a:tailEnd type="none" w="med" len="med"/>
                    </a:lnT>
                    <a:lnB w="19050" cap="flat" cmpd="sng">
                      <a:solidFill>
                        <a:srgbClr val="5B9BD5"/>
                      </a:solidFill>
                      <a:prstDash val="solid"/>
                      <a:round/>
                      <a:headEnd type="none" w="med" len="med"/>
                      <a:tailEnd type="none" w="med" len="med"/>
                    </a:lnB>
                  </a:tcPr>
                </a:tc>
              </a:tr>
              <a:tr h="624225">
                <a:tc>
                  <a:txBody>
                    <a:bodyPr/>
                    <a:lstStyle/>
                    <a:p>
                      <a:pPr lvl="0" algn="ctr" rtl="0">
                        <a:spcBef>
                          <a:spcPts val="0"/>
                        </a:spcBef>
                        <a:buNone/>
                      </a:pPr>
                      <a:r>
                        <a:rPr lang="en-US" sz="3000" dirty="0" err="1">
                          <a:latin typeface="Trebuchet MS"/>
                          <a:ea typeface="Trebuchet MS"/>
                          <a:cs typeface="Trebuchet MS"/>
                          <a:sym typeface="Trebuchet MS"/>
                        </a:rPr>
                        <a:t>stringr</a:t>
                      </a:r>
                      <a:endParaRPr lang="en-US" sz="3000" dirty="0">
                        <a:latin typeface="Trebuchet MS"/>
                        <a:ea typeface="Trebuchet MS"/>
                        <a:cs typeface="Trebuchet MS"/>
                        <a:sym typeface="Trebuchet MS"/>
                      </a:endParaRPr>
                    </a:p>
                  </a:txBody>
                  <a:tcPr marL="91425" marR="91425" marT="91425" marB="91425">
                    <a:lnL w="19050" cap="flat" cmpd="sng">
                      <a:solidFill>
                        <a:srgbClr val="5B9BD5"/>
                      </a:solidFill>
                      <a:prstDash val="solid"/>
                      <a:round/>
                      <a:headEnd type="none" w="med" len="med"/>
                      <a:tailEnd type="none" w="med" len="med"/>
                    </a:lnL>
                    <a:lnR w="19050" cap="flat" cmpd="sng">
                      <a:solidFill>
                        <a:srgbClr val="5B9BD5"/>
                      </a:solidFill>
                      <a:prstDash val="solid"/>
                      <a:round/>
                      <a:headEnd type="none" w="med" len="med"/>
                      <a:tailEnd type="none" w="med" len="med"/>
                    </a:lnR>
                    <a:lnT w="19050" cap="flat" cmpd="sng">
                      <a:solidFill>
                        <a:srgbClr val="5B9BD5"/>
                      </a:solidFill>
                      <a:prstDash val="solid"/>
                      <a:round/>
                      <a:headEnd type="none" w="med" len="med"/>
                      <a:tailEnd type="none" w="med" len="med"/>
                    </a:lnT>
                    <a:lnB w="19050" cap="flat" cmpd="sng">
                      <a:solidFill>
                        <a:srgbClr val="5B9BD5"/>
                      </a:solidFill>
                      <a:prstDash val="solid"/>
                      <a:round/>
                      <a:headEnd type="none" w="med" len="med"/>
                      <a:tailEnd type="none" w="med" len="med"/>
                    </a:lnB>
                    <a:solidFill>
                      <a:srgbClr val="D9D9D9"/>
                    </a:solidFill>
                  </a:tcPr>
                </a:tc>
                <a:tc>
                  <a:txBody>
                    <a:bodyPr/>
                    <a:lstStyle/>
                    <a:p>
                      <a:pPr lvl="0" algn="ctr" rtl="0">
                        <a:spcBef>
                          <a:spcPts val="0"/>
                        </a:spcBef>
                        <a:buNone/>
                      </a:pPr>
                      <a:r>
                        <a:rPr lang="en-US" sz="3000" dirty="0">
                          <a:latin typeface="Trebuchet MS"/>
                          <a:ea typeface="Trebuchet MS"/>
                          <a:cs typeface="Trebuchet MS"/>
                          <a:sym typeface="Trebuchet MS"/>
                        </a:rPr>
                        <a:t>5,366,703</a:t>
                      </a:r>
                    </a:p>
                  </a:txBody>
                  <a:tcPr marL="91425" marR="91425" marT="91425" marB="91425">
                    <a:lnL w="19050" cap="flat" cmpd="sng">
                      <a:solidFill>
                        <a:srgbClr val="5B9BD5"/>
                      </a:solidFill>
                      <a:prstDash val="solid"/>
                      <a:round/>
                      <a:headEnd type="none" w="med" len="med"/>
                      <a:tailEnd type="none" w="med" len="med"/>
                    </a:lnL>
                    <a:lnR w="19050" cap="flat" cmpd="sng">
                      <a:solidFill>
                        <a:srgbClr val="5B9BD5"/>
                      </a:solidFill>
                      <a:prstDash val="solid"/>
                      <a:round/>
                      <a:headEnd type="none" w="med" len="med"/>
                      <a:tailEnd type="none" w="med" len="med"/>
                    </a:lnR>
                    <a:lnT w="19050" cap="flat" cmpd="sng">
                      <a:solidFill>
                        <a:srgbClr val="5B9BD5"/>
                      </a:solidFill>
                      <a:prstDash val="solid"/>
                      <a:round/>
                      <a:headEnd type="none" w="med" len="med"/>
                      <a:tailEnd type="none" w="med" len="med"/>
                    </a:lnT>
                    <a:lnB w="19050" cap="flat" cmpd="sng">
                      <a:solidFill>
                        <a:srgbClr val="5B9BD5"/>
                      </a:solidFill>
                      <a:prstDash val="solid"/>
                      <a:round/>
                      <a:headEnd type="none" w="med" len="med"/>
                      <a:tailEnd type="none" w="med" len="med"/>
                    </a:lnB>
                  </a:tcPr>
                </a:tc>
              </a:tr>
              <a:tr h="624225">
                <a:tc>
                  <a:txBody>
                    <a:bodyPr/>
                    <a:lstStyle/>
                    <a:p>
                      <a:pPr lvl="0" algn="ctr" rtl="0">
                        <a:spcBef>
                          <a:spcPts val="0"/>
                        </a:spcBef>
                        <a:buNone/>
                      </a:pPr>
                      <a:r>
                        <a:rPr lang="en-US" sz="3000">
                          <a:latin typeface="Trebuchet MS"/>
                          <a:ea typeface="Trebuchet MS"/>
                          <a:cs typeface="Trebuchet MS"/>
                          <a:sym typeface="Trebuchet MS"/>
                        </a:rPr>
                        <a:t>plyr</a:t>
                      </a:r>
                    </a:p>
                  </a:txBody>
                  <a:tcPr marL="91425" marR="91425" marT="91425" marB="91425">
                    <a:lnL w="19050" cap="flat" cmpd="sng">
                      <a:solidFill>
                        <a:srgbClr val="5B9BD5"/>
                      </a:solidFill>
                      <a:prstDash val="solid"/>
                      <a:round/>
                      <a:headEnd type="none" w="med" len="med"/>
                      <a:tailEnd type="none" w="med" len="med"/>
                    </a:lnL>
                    <a:lnR w="19050" cap="flat" cmpd="sng">
                      <a:solidFill>
                        <a:srgbClr val="5B9BD5"/>
                      </a:solidFill>
                      <a:prstDash val="solid"/>
                      <a:round/>
                      <a:headEnd type="none" w="med" len="med"/>
                      <a:tailEnd type="none" w="med" len="med"/>
                    </a:lnR>
                    <a:lnT w="19050" cap="flat" cmpd="sng">
                      <a:solidFill>
                        <a:srgbClr val="5B9BD5"/>
                      </a:solidFill>
                      <a:prstDash val="solid"/>
                      <a:round/>
                      <a:headEnd type="none" w="med" len="med"/>
                      <a:tailEnd type="none" w="med" len="med"/>
                    </a:lnT>
                    <a:lnB w="19050" cap="flat" cmpd="sng">
                      <a:solidFill>
                        <a:srgbClr val="5B9BD5"/>
                      </a:solidFill>
                      <a:prstDash val="solid"/>
                      <a:round/>
                      <a:headEnd type="none" w="med" len="med"/>
                      <a:tailEnd type="none" w="med" len="med"/>
                    </a:lnB>
                    <a:solidFill>
                      <a:srgbClr val="D9D9D9"/>
                    </a:solidFill>
                  </a:tcPr>
                </a:tc>
                <a:tc>
                  <a:txBody>
                    <a:bodyPr/>
                    <a:lstStyle/>
                    <a:p>
                      <a:pPr lvl="0" algn="ctr" rtl="0">
                        <a:spcBef>
                          <a:spcPts val="0"/>
                        </a:spcBef>
                        <a:buNone/>
                      </a:pPr>
                      <a:r>
                        <a:rPr lang="en-US" sz="3000">
                          <a:latin typeface="Trebuchet MS"/>
                          <a:ea typeface="Trebuchet MS"/>
                          <a:cs typeface="Trebuchet MS"/>
                          <a:sym typeface="Trebuchet MS"/>
                        </a:rPr>
                        <a:t>5,345,308</a:t>
                      </a:r>
                    </a:p>
                  </a:txBody>
                  <a:tcPr marL="91425" marR="91425" marT="91425" marB="91425">
                    <a:lnL w="19050" cap="flat" cmpd="sng">
                      <a:solidFill>
                        <a:srgbClr val="5B9BD5"/>
                      </a:solidFill>
                      <a:prstDash val="solid"/>
                      <a:round/>
                      <a:headEnd type="none" w="med" len="med"/>
                      <a:tailEnd type="none" w="med" len="med"/>
                    </a:lnL>
                    <a:lnR w="19050" cap="flat" cmpd="sng">
                      <a:solidFill>
                        <a:srgbClr val="5B9BD5"/>
                      </a:solidFill>
                      <a:prstDash val="solid"/>
                      <a:round/>
                      <a:headEnd type="none" w="med" len="med"/>
                      <a:tailEnd type="none" w="med" len="med"/>
                    </a:lnR>
                    <a:lnT w="19050" cap="flat" cmpd="sng">
                      <a:solidFill>
                        <a:srgbClr val="5B9BD5"/>
                      </a:solidFill>
                      <a:prstDash val="solid"/>
                      <a:round/>
                      <a:headEnd type="none" w="med" len="med"/>
                      <a:tailEnd type="none" w="med" len="med"/>
                    </a:lnT>
                    <a:lnB w="19050" cap="flat" cmpd="sng">
                      <a:solidFill>
                        <a:srgbClr val="5B9BD5"/>
                      </a:solidFill>
                      <a:prstDash val="solid"/>
                      <a:round/>
                      <a:headEnd type="none" w="med" len="med"/>
                      <a:tailEnd type="none" w="med" len="med"/>
                    </a:lnB>
                  </a:tcPr>
                </a:tc>
              </a:tr>
              <a:tr h="596625">
                <a:tc>
                  <a:txBody>
                    <a:bodyPr/>
                    <a:lstStyle/>
                    <a:p>
                      <a:pPr lvl="0" algn="ctr" rtl="0">
                        <a:spcBef>
                          <a:spcPts val="0"/>
                        </a:spcBef>
                        <a:buNone/>
                      </a:pPr>
                      <a:r>
                        <a:rPr lang="en-US" sz="3000" dirty="0">
                          <a:latin typeface="Trebuchet MS"/>
                          <a:ea typeface="Trebuchet MS"/>
                          <a:cs typeface="Trebuchet MS"/>
                          <a:sym typeface="Trebuchet MS"/>
                        </a:rPr>
                        <a:t>digest</a:t>
                      </a:r>
                    </a:p>
                  </a:txBody>
                  <a:tcPr marL="91425" marR="91425" marT="91425" marB="91425">
                    <a:lnL w="19050" cap="flat" cmpd="sng">
                      <a:solidFill>
                        <a:srgbClr val="5B9BD5"/>
                      </a:solidFill>
                      <a:prstDash val="solid"/>
                      <a:round/>
                      <a:headEnd type="none" w="med" len="med"/>
                      <a:tailEnd type="none" w="med" len="med"/>
                    </a:lnL>
                    <a:lnR w="19050" cap="flat" cmpd="sng">
                      <a:solidFill>
                        <a:srgbClr val="5B9BD5"/>
                      </a:solidFill>
                      <a:prstDash val="solid"/>
                      <a:round/>
                      <a:headEnd type="none" w="med" len="med"/>
                      <a:tailEnd type="none" w="med" len="med"/>
                    </a:lnR>
                    <a:lnT w="19050" cap="flat" cmpd="sng">
                      <a:solidFill>
                        <a:srgbClr val="5B9BD5"/>
                      </a:solidFill>
                      <a:prstDash val="solid"/>
                      <a:round/>
                      <a:headEnd type="none" w="med" len="med"/>
                      <a:tailEnd type="none" w="med" len="med"/>
                    </a:lnT>
                    <a:lnB w="19050" cap="flat" cmpd="sng">
                      <a:solidFill>
                        <a:srgbClr val="5B9BD5"/>
                      </a:solidFill>
                      <a:prstDash val="solid"/>
                      <a:round/>
                      <a:headEnd type="none" w="med" len="med"/>
                      <a:tailEnd type="none" w="med" len="med"/>
                    </a:lnB>
                    <a:solidFill>
                      <a:srgbClr val="D9D9D9"/>
                    </a:solidFill>
                  </a:tcPr>
                </a:tc>
                <a:tc>
                  <a:txBody>
                    <a:bodyPr/>
                    <a:lstStyle/>
                    <a:p>
                      <a:pPr lvl="0" algn="ctr" rtl="0">
                        <a:spcBef>
                          <a:spcPts val="0"/>
                        </a:spcBef>
                        <a:buNone/>
                      </a:pPr>
                      <a:r>
                        <a:rPr lang="en-US" sz="3000" dirty="0">
                          <a:latin typeface="Trebuchet MS"/>
                          <a:ea typeface="Trebuchet MS"/>
                          <a:cs typeface="Trebuchet MS"/>
                          <a:sym typeface="Trebuchet MS"/>
                        </a:rPr>
                        <a:t>5,251,824</a:t>
                      </a:r>
                    </a:p>
                  </a:txBody>
                  <a:tcPr marL="91425" marR="91425" marT="91425" marB="91425">
                    <a:lnL w="19050" cap="flat" cmpd="sng">
                      <a:solidFill>
                        <a:srgbClr val="5B9BD5"/>
                      </a:solidFill>
                      <a:prstDash val="solid"/>
                      <a:round/>
                      <a:headEnd type="none" w="med" len="med"/>
                      <a:tailEnd type="none" w="med" len="med"/>
                    </a:lnL>
                    <a:lnR w="19050" cap="flat" cmpd="sng">
                      <a:solidFill>
                        <a:srgbClr val="5B9BD5"/>
                      </a:solidFill>
                      <a:prstDash val="solid"/>
                      <a:round/>
                      <a:headEnd type="none" w="med" len="med"/>
                      <a:tailEnd type="none" w="med" len="med"/>
                    </a:lnR>
                    <a:lnT w="19050" cap="flat" cmpd="sng">
                      <a:solidFill>
                        <a:srgbClr val="5B9BD5"/>
                      </a:solidFill>
                      <a:prstDash val="solid"/>
                      <a:round/>
                      <a:headEnd type="none" w="med" len="med"/>
                      <a:tailEnd type="none" w="med" len="med"/>
                    </a:lnT>
                    <a:lnB w="19050" cap="flat" cmpd="sng">
                      <a:solidFill>
                        <a:srgbClr val="5B9BD5"/>
                      </a:solidFill>
                      <a:prstDash val="solid"/>
                      <a:round/>
                      <a:headEnd type="none" w="med" len="med"/>
                      <a:tailEnd type="none" w="med" len="med"/>
                    </a:lnB>
                  </a:tcPr>
                </a:tc>
              </a:tr>
            </a:tbl>
          </a:graphicData>
        </a:graphic>
      </p:graphicFrame>
      <p:pic>
        <p:nvPicPr>
          <p:cNvPr id="46" name="Shape 117"/>
          <p:cNvPicPr preferRelativeResize="0"/>
          <p:nvPr/>
        </p:nvPicPr>
        <p:blipFill rotWithShape="1">
          <a:blip r:embed="rId8">
            <a:alphaModFix/>
          </a:blip>
          <a:srcRect t="10554"/>
          <a:stretch/>
        </p:blipFill>
        <p:spPr>
          <a:xfrm>
            <a:off x="913309" y="23662677"/>
            <a:ext cx="7065819" cy="5089049"/>
          </a:xfrm>
          <a:prstGeom prst="rect">
            <a:avLst/>
          </a:prstGeom>
          <a:noFill/>
          <a:ln>
            <a:noFill/>
          </a:ln>
        </p:spPr>
      </p:pic>
      <p:graphicFrame>
        <p:nvGraphicFramePr>
          <p:cNvPr id="47" name="Shape 122"/>
          <p:cNvGraphicFramePr/>
          <p:nvPr>
            <p:extLst>
              <p:ext uri="{D42A27DB-BD31-4B8C-83A1-F6EECF244321}">
                <p14:modId xmlns:p14="http://schemas.microsoft.com/office/powerpoint/2010/main" val="1652257755"/>
              </p:ext>
            </p:extLst>
          </p:nvPr>
        </p:nvGraphicFramePr>
        <p:xfrm>
          <a:off x="11791348" y="19391679"/>
          <a:ext cx="7951550" cy="4061625"/>
        </p:xfrm>
        <a:graphic>
          <a:graphicData uri="http://schemas.openxmlformats.org/drawingml/2006/table">
            <a:tbl>
              <a:tblPr>
                <a:noFill/>
              </a:tblPr>
              <a:tblGrid>
                <a:gridCol w="3975775"/>
                <a:gridCol w="3975775"/>
              </a:tblGrid>
              <a:tr h="789825">
                <a:tc>
                  <a:txBody>
                    <a:bodyPr/>
                    <a:lstStyle/>
                    <a:p>
                      <a:pPr lvl="0" algn="ctr" rtl="0">
                        <a:lnSpc>
                          <a:spcPct val="115000"/>
                        </a:lnSpc>
                        <a:spcBef>
                          <a:spcPts val="1100"/>
                        </a:spcBef>
                        <a:buNone/>
                      </a:pPr>
                      <a:r>
                        <a:rPr lang="en-US" sz="3000" b="1">
                          <a:latin typeface="Trebuchet MS"/>
                          <a:ea typeface="Trebuchet MS"/>
                          <a:cs typeface="Trebuchet MS"/>
                          <a:sym typeface="Trebuchet MS"/>
                        </a:rPr>
                        <a:t>Top Cited Packages</a:t>
                      </a:r>
                    </a:p>
                  </a:txBody>
                  <a:tcPr marL="91425" marR="91425" marT="91425" marB="91425">
                    <a:lnL w="19050" cap="flat" cmpd="sng">
                      <a:solidFill>
                        <a:srgbClr val="5B9BD5"/>
                      </a:solidFill>
                      <a:prstDash val="solid"/>
                      <a:round/>
                      <a:headEnd type="none" w="med" len="med"/>
                      <a:tailEnd type="none" w="med" len="med"/>
                    </a:lnL>
                    <a:lnR w="19050" cap="flat" cmpd="sng">
                      <a:solidFill>
                        <a:srgbClr val="5B9BD5"/>
                      </a:solidFill>
                      <a:prstDash val="solid"/>
                      <a:round/>
                      <a:headEnd type="none" w="med" len="med"/>
                      <a:tailEnd type="none" w="med" len="med"/>
                    </a:lnR>
                    <a:lnT w="19050" cap="flat" cmpd="sng">
                      <a:solidFill>
                        <a:srgbClr val="5B9BD5"/>
                      </a:solidFill>
                      <a:prstDash val="solid"/>
                      <a:round/>
                      <a:headEnd type="none" w="med" len="med"/>
                      <a:tailEnd type="none" w="med" len="med"/>
                    </a:lnT>
                    <a:lnB w="19050" cap="flat" cmpd="sng">
                      <a:solidFill>
                        <a:srgbClr val="5B9BD5"/>
                      </a:solidFill>
                      <a:prstDash val="solid"/>
                      <a:round/>
                      <a:headEnd type="none" w="med" len="med"/>
                      <a:tailEnd type="none" w="med" len="med"/>
                    </a:lnB>
                    <a:solidFill>
                      <a:srgbClr val="D9D9D9"/>
                    </a:solidFill>
                  </a:tcPr>
                </a:tc>
                <a:tc>
                  <a:txBody>
                    <a:bodyPr/>
                    <a:lstStyle/>
                    <a:p>
                      <a:pPr lvl="0" algn="ctr" rtl="0">
                        <a:lnSpc>
                          <a:spcPct val="115000"/>
                        </a:lnSpc>
                        <a:spcBef>
                          <a:spcPts val="1100"/>
                        </a:spcBef>
                        <a:buNone/>
                      </a:pPr>
                      <a:r>
                        <a:rPr lang="en-US" sz="3000" b="1">
                          <a:latin typeface="Trebuchet MS"/>
                          <a:ea typeface="Trebuchet MS"/>
                          <a:cs typeface="Trebuchet MS"/>
                          <a:sym typeface="Trebuchet MS"/>
                        </a:rPr>
                        <a:t>Number of Citations</a:t>
                      </a:r>
                    </a:p>
                  </a:txBody>
                  <a:tcPr marL="91425" marR="91425" marT="91425" marB="91425">
                    <a:lnL w="19050" cap="flat" cmpd="sng">
                      <a:solidFill>
                        <a:srgbClr val="5B9BD5"/>
                      </a:solidFill>
                      <a:prstDash val="solid"/>
                      <a:round/>
                      <a:headEnd type="none" w="med" len="med"/>
                      <a:tailEnd type="none" w="med" len="med"/>
                    </a:lnL>
                    <a:lnR w="19050" cap="flat" cmpd="sng">
                      <a:solidFill>
                        <a:srgbClr val="5B9BD5"/>
                      </a:solidFill>
                      <a:prstDash val="solid"/>
                      <a:round/>
                      <a:headEnd type="none" w="med" len="med"/>
                      <a:tailEnd type="none" w="med" len="med"/>
                    </a:lnR>
                    <a:lnT w="19050" cap="flat" cmpd="sng">
                      <a:solidFill>
                        <a:srgbClr val="5B9BD5"/>
                      </a:solidFill>
                      <a:prstDash val="solid"/>
                      <a:round/>
                      <a:headEnd type="none" w="med" len="med"/>
                      <a:tailEnd type="none" w="med" len="med"/>
                    </a:lnT>
                    <a:lnB w="19050" cap="flat" cmpd="sng">
                      <a:solidFill>
                        <a:srgbClr val="5B9BD5"/>
                      </a:solidFill>
                      <a:prstDash val="solid"/>
                      <a:round/>
                      <a:headEnd type="none" w="med" len="med"/>
                      <a:tailEnd type="none" w="med" len="med"/>
                    </a:lnB>
                    <a:solidFill>
                      <a:srgbClr val="D9D9D9"/>
                    </a:solidFill>
                  </a:tcPr>
                </a:tc>
              </a:tr>
              <a:tr h="711600">
                <a:tc>
                  <a:txBody>
                    <a:bodyPr/>
                    <a:lstStyle/>
                    <a:p>
                      <a:pPr lvl="0" algn="ctr" rtl="0">
                        <a:spcBef>
                          <a:spcPts val="0"/>
                        </a:spcBef>
                        <a:buNone/>
                      </a:pPr>
                      <a:r>
                        <a:rPr lang="en-US" sz="3000">
                          <a:latin typeface="Trebuchet MS"/>
                          <a:ea typeface="Trebuchet MS"/>
                          <a:cs typeface="Trebuchet MS"/>
                          <a:sym typeface="Trebuchet MS"/>
                        </a:rPr>
                        <a:t>vegan</a:t>
                      </a:r>
                    </a:p>
                  </a:txBody>
                  <a:tcPr marL="91425" marR="91425" marT="91425" marB="91425">
                    <a:lnL w="19050" cap="flat" cmpd="sng">
                      <a:solidFill>
                        <a:srgbClr val="5B9BD5"/>
                      </a:solidFill>
                      <a:prstDash val="solid"/>
                      <a:round/>
                      <a:headEnd type="none" w="med" len="med"/>
                      <a:tailEnd type="none" w="med" len="med"/>
                    </a:lnL>
                    <a:lnR w="19050" cap="flat" cmpd="sng">
                      <a:solidFill>
                        <a:srgbClr val="5B9BD5"/>
                      </a:solidFill>
                      <a:prstDash val="solid"/>
                      <a:round/>
                      <a:headEnd type="none" w="med" len="med"/>
                      <a:tailEnd type="none" w="med" len="med"/>
                    </a:lnR>
                    <a:lnT w="19050" cap="flat" cmpd="sng">
                      <a:solidFill>
                        <a:srgbClr val="5B9BD5"/>
                      </a:solidFill>
                      <a:prstDash val="solid"/>
                      <a:round/>
                      <a:headEnd type="none" w="med" len="med"/>
                      <a:tailEnd type="none" w="med" len="med"/>
                    </a:lnT>
                    <a:lnB w="19050" cap="flat" cmpd="sng">
                      <a:solidFill>
                        <a:srgbClr val="5B9BD5"/>
                      </a:solidFill>
                      <a:prstDash val="solid"/>
                      <a:round/>
                      <a:headEnd type="none" w="med" len="med"/>
                      <a:tailEnd type="none" w="med" len="med"/>
                    </a:lnB>
                    <a:solidFill>
                      <a:srgbClr val="D9D9D9"/>
                    </a:solidFill>
                  </a:tcPr>
                </a:tc>
                <a:tc>
                  <a:txBody>
                    <a:bodyPr/>
                    <a:lstStyle/>
                    <a:p>
                      <a:pPr lvl="0" algn="ctr" rtl="0">
                        <a:spcBef>
                          <a:spcPts val="0"/>
                        </a:spcBef>
                        <a:buNone/>
                      </a:pPr>
                      <a:r>
                        <a:rPr lang="en-US" sz="3000" dirty="0">
                          <a:latin typeface="Trebuchet MS"/>
                          <a:ea typeface="Trebuchet MS"/>
                          <a:cs typeface="Trebuchet MS"/>
                          <a:sym typeface="Trebuchet MS"/>
                        </a:rPr>
                        <a:t>4,275</a:t>
                      </a:r>
                    </a:p>
                  </a:txBody>
                  <a:tcPr marL="91425" marR="91425" marT="91425" marB="91425">
                    <a:lnL w="19050" cap="flat" cmpd="sng">
                      <a:solidFill>
                        <a:srgbClr val="5B9BD5"/>
                      </a:solidFill>
                      <a:prstDash val="solid"/>
                      <a:round/>
                      <a:headEnd type="none" w="med" len="med"/>
                      <a:tailEnd type="none" w="med" len="med"/>
                    </a:lnL>
                    <a:lnR w="19050" cap="flat" cmpd="sng">
                      <a:solidFill>
                        <a:srgbClr val="5B9BD5"/>
                      </a:solidFill>
                      <a:prstDash val="solid"/>
                      <a:round/>
                      <a:headEnd type="none" w="med" len="med"/>
                      <a:tailEnd type="none" w="med" len="med"/>
                    </a:lnR>
                    <a:lnT w="19050" cap="flat" cmpd="sng">
                      <a:solidFill>
                        <a:srgbClr val="5B9BD5"/>
                      </a:solidFill>
                      <a:prstDash val="solid"/>
                      <a:round/>
                      <a:headEnd type="none" w="med" len="med"/>
                      <a:tailEnd type="none" w="med" len="med"/>
                    </a:lnT>
                    <a:lnB w="19050" cap="flat" cmpd="sng">
                      <a:solidFill>
                        <a:srgbClr val="5B9BD5"/>
                      </a:solidFill>
                      <a:prstDash val="solid"/>
                      <a:round/>
                      <a:headEnd type="none" w="med" len="med"/>
                      <a:tailEnd type="none" w="med" len="med"/>
                    </a:lnB>
                  </a:tcPr>
                </a:tc>
              </a:tr>
              <a:tr h="463200">
                <a:tc>
                  <a:txBody>
                    <a:bodyPr/>
                    <a:lstStyle/>
                    <a:p>
                      <a:pPr lvl="0" algn="ctr" rtl="0">
                        <a:spcBef>
                          <a:spcPts val="0"/>
                        </a:spcBef>
                        <a:buNone/>
                      </a:pPr>
                      <a:r>
                        <a:rPr lang="en-US" sz="3000" dirty="0">
                          <a:latin typeface="Trebuchet MS"/>
                          <a:ea typeface="Trebuchet MS"/>
                          <a:cs typeface="Trebuchet MS"/>
                          <a:sym typeface="Trebuchet MS"/>
                        </a:rPr>
                        <a:t>lme4</a:t>
                      </a:r>
                    </a:p>
                  </a:txBody>
                  <a:tcPr marL="91425" marR="91425" marT="91425" marB="91425">
                    <a:lnL w="19050" cap="flat" cmpd="sng">
                      <a:solidFill>
                        <a:srgbClr val="5B9BD5"/>
                      </a:solidFill>
                      <a:prstDash val="solid"/>
                      <a:round/>
                      <a:headEnd type="none" w="med" len="med"/>
                      <a:tailEnd type="none" w="med" len="med"/>
                    </a:lnL>
                    <a:lnR w="19050" cap="flat" cmpd="sng">
                      <a:solidFill>
                        <a:srgbClr val="5B9BD5"/>
                      </a:solidFill>
                      <a:prstDash val="solid"/>
                      <a:round/>
                      <a:headEnd type="none" w="med" len="med"/>
                      <a:tailEnd type="none" w="med" len="med"/>
                    </a:lnR>
                    <a:lnT w="19050" cap="flat" cmpd="sng">
                      <a:solidFill>
                        <a:srgbClr val="5B9BD5"/>
                      </a:solidFill>
                      <a:prstDash val="solid"/>
                      <a:round/>
                      <a:headEnd type="none" w="med" len="med"/>
                      <a:tailEnd type="none" w="med" len="med"/>
                    </a:lnT>
                    <a:lnB w="19050" cap="flat" cmpd="sng">
                      <a:solidFill>
                        <a:srgbClr val="5B9BD5"/>
                      </a:solidFill>
                      <a:prstDash val="solid"/>
                      <a:round/>
                      <a:headEnd type="none" w="med" len="med"/>
                      <a:tailEnd type="none" w="med" len="med"/>
                    </a:lnB>
                    <a:solidFill>
                      <a:srgbClr val="D9D9D9"/>
                    </a:solidFill>
                  </a:tcPr>
                </a:tc>
                <a:tc>
                  <a:txBody>
                    <a:bodyPr/>
                    <a:lstStyle/>
                    <a:p>
                      <a:pPr lvl="0" algn="ctr" rtl="0">
                        <a:spcBef>
                          <a:spcPts val="0"/>
                        </a:spcBef>
                        <a:buNone/>
                      </a:pPr>
                      <a:r>
                        <a:rPr lang="en-US" sz="3000">
                          <a:latin typeface="Trebuchet MS"/>
                          <a:ea typeface="Trebuchet MS"/>
                          <a:cs typeface="Trebuchet MS"/>
                          <a:sym typeface="Trebuchet MS"/>
                        </a:rPr>
                        <a:t>4,023</a:t>
                      </a:r>
                    </a:p>
                  </a:txBody>
                  <a:tcPr marL="91425" marR="91425" marT="91425" marB="91425">
                    <a:lnL w="19050" cap="flat" cmpd="sng">
                      <a:solidFill>
                        <a:srgbClr val="5B9BD5"/>
                      </a:solidFill>
                      <a:prstDash val="solid"/>
                      <a:round/>
                      <a:headEnd type="none" w="med" len="med"/>
                      <a:tailEnd type="none" w="med" len="med"/>
                    </a:lnL>
                    <a:lnR w="19050" cap="flat" cmpd="sng">
                      <a:solidFill>
                        <a:srgbClr val="5B9BD5"/>
                      </a:solidFill>
                      <a:prstDash val="solid"/>
                      <a:round/>
                      <a:headEnd type="none" w="med" len="med"/>
                      <a:tailEnd type="none" w="med" len="med"/>
                    </a:lnR>
                    <a:lnT w="19050" cap="flat" cmpd="sng">
                      <a:solidFill>
                        <a:srgbClr val="5B9BD5"/>
                      </a:solidFill>
                      <a:prstDash val="solid"/>
                      <a:round/>
                      <a:headEnd type="none" w="med" len="med"/>
                      <a:tailEnd type="none" w="med" len="med"/>
                    </a:lnT>
                    <a:lnB w="19050" cap="flat" cmpd="sng">
                      <a:solidFill>
                        <a:srgbClr val="5B9BD5"/>
                      </a:solidFill>
                      <a:prstDash val="solid"/>
                      <a:round/>
                      <a:headEnd type="none" w="med" len="med"/>
                      <a:tailEnd type="none" w="med" len="med"/>
                    </a:lnB>
                  </a:tcPr>
                </a:tc>
              </a:tr>
              <a:tr h="624225">
                <a:tc>
                  <a:txBody>
                    <a:bodyPr/>
                    <a:lstStyle/>
                    <a:p>
                      <a:pPr lvl="0" algn="ctr" rtl="0">
                        <a:spcBef>
                          <a:spcPts val="0"/>
                        </a:spcBef>
                        <a:buNone/>
                      </a:pPr>
                      <a:r>
                        <a:rPr lang="en-US" sz="3000">
                          <a:latin typeface="Trebuchet MS"/>
                          <a:ea typeface="Trebuchet MS"/>
                          <a:cs typeface="Trebuchet MS"/>
                          <a:sym typeface="Trebuchet MS"/>
                        </a:rPr>
                        <a:t>nlme</a:t>
                      </a:r>
                    </a:p>
                  </a:txBody>
                  <a:tcPr marL="91425" marR="91425" marT="91425" marB="91425">
                    <a:lnL w="19050" cap="flat" cmpd="sng">
                      <a:solidFill>
                        <a:srgbClr val="5B9BD5"/>
                      </a:solidFill>
                      <a:prstDash val="solid"/>
                      <a:round/>
                      <a:headEnd type="none" w="med" len="med"/>
                      <a:tailEnd type="none" w="med" len="med"/>
                    </a:lnL>
                    <a:lnR w="19050" cap="flat" cmpd="sng">
                      <a:solidFill>
                        <a:srgbClr val="5B9BD5"/>
                      </a:solidFill>
                      <a:prstDash val="solid"/>
                      <a:round/>
                      <a:headEnd type="none" w="med" len="med"/>
                      <a:tailEnd type="none" w="med" len="med"/>
                    </a:lnR>
                    <a:lnT w="19050" cap="flat" cmpd="sng">
                      <a:solidFill>
                        <a:srgbClr val="5B9BD5"/>
                      </a:solidFill>
                      <a:prstDash val="solid"/>
                      <a:round/>
                      <a:headEnd type="none" w="med" len="med"/>
                      <a:tailEnd type="none" w="med" len="med"/>
                    </a:lnT>
                    <a:lnB w="19050" cap="flat" cmpd="sng">
                      <a:solidFill>
                        <a:srgbClr val="5B9BD5"/>
                      </a:solidFill>
                      <a:prstDash val="solid"/>
                      <a:round/>
                      <a:headEnd type="none" w="med" len="med"/>
                      <a:tailEnd type="none" w="med" len="med"/>
                    </a:lnB>
                    <a:solidFill>
                      <a:srgbClr val="D9D9D9"/>
                    </a:solidFill>
                  </a:tcPr>
                </a:tc>
                <a:tc>
                  <a:txBody>
                    <a:bodyPr/>
                    <a:lstStyle/>
                    <a:p>
                      <a:pPr lvl="0" algn="ctr" rtl="0">
                        <a:spcBef>
                          <a:spcPts val="0"/>
                        </a:spcBef>
                        <a:buNone/>
                      </a:pPr>
                      <a:r>
                        <a:rPr lang="en-US" sz="3000">
                          <a:latin typeface="Trebuchet MS"/>
                          <a:ea typeface="Trebuchet MS"/>
                          <a:cs typeface="Trebuchet MS"/>
                          <a:sym typeface="Trebuchet MS"/>
                        </a:rPr>
                        <a:t>2,916</a:t>
                      </a:r>
                    </a:p>
                  </a:txBody>
                  <a:tcPr marL="91425" marR="91425" marT="91425" marB="91425">
                    <a:lnL w="19050" cap="flat" cmpd="sng">
                      <a:solidFill>
                        <a:srgbClr val="5B9BD5"/>
                      </a:solidFill>
                      <a:prstDash val="solid"/>
                      <a:round/>
                      <a:headEnd type="none" w="med" len="med"/>
                      <a:tailEnd type="none" w="med" len="med"/>
                    </a:lnL>
                    <a:lnR w="19050" cap="flat" cmpd="sng">
                      <a:solidFill>
                        <a:srgbClr val="5B9BD5"/>
                      </a:solidFill>
                      <a:prstDash val="solid"/>
                      <a:round/>
                      <a:headEnd type="none" w="med" len="med"/>
                      <a:tailEnd type="none" w="med" len="med"/>
                    </a:lnR>
                    <a:lnT w="19050" cap="flat" cmpd="sng">
                      <a:solidFill>
                        <a:srgbClr val="5B9BD5"/>
                      </a:solidFill>
                      <a:prstDash val="solid"/>
                      <a:round/>
                      <a:headEnd type="none" w="med" len="med"/>
                      <a:tailEnd type="none" w="med" len="med"/>
                    </a:lnT>
                    <a:lnB w="19050" cap="flat" cmpd="sng">
                      <a:solidFill>
                        <a:srgbClr val="5B9BD5"/>
                      </a:solidFill>
                      <a:prstDash val="solid"/>
                      <a:round/>
                      <a:headEnd type="none" w="med" len="med"/>
                      <a:tailEnd type="none" w="med" len="med"/>
                    </a:lnB>
                  </a:tcPr>
                </a:tc>
              </a:tr>
              <a:tr h="624225">
                <a:tc>
                  <a:txBody>
                    <a:bodyPr/>
                    <a:lstStyle/>
                    <a:p>
                      <a:pPr lvl="0" algn="ctr" rtl="0">
                        <a:spcBef>
                          <a:spcPts val="0"/>
                        </a:spcBef>
                        <a:buNone/>
                      </a:pPr>
                      <a:r>
                        <a:rPr lang="en-US" sz="3000">
                          <a:latin typeface="Trebuchet MS"/>
                          <a:ea typeface="Trebuchet MS"/>
                          <a:cs typeface="Trebuchet MS"/>
                          <a:sym typeface="Trebuchet MS"/>
                        </a:rPr>
                        <a:t>ggplot2</a:t>
                      </a:r>
                    </a:p>
                  </a:txBody>
                  <a:tcPr marL="91425" marR="91425" marT="91425" marB="91425">
                    <a:lnL w="19050" cap="flat" cmpd="sng">
                      <a:solidFill>
                        <a:srgbClr val="5B9BD5"/>
                      </a:solidFill>
                      <a:prstDash val="solid"/>
                      <a:round/>
                      <a:headEnd type="none" w="med" len="med"/>
                      <a:tailEnd type="none" w="med" len="med"/>
                    </a:lnL>
                    <a:lnR w="19050" cap="flat" cmpd="sng">
                      <a:solidFill>
                        <a:srgbClr val="5B9BD5"/>
                      </a:solidFill>
                      <a:prstDash val="solid"/>
                      <a:round/>
                      <a:headEnd type="none" w="med" len="med"/>
                      <a:tailEnd type="none" w="med" len="med"/>
                    </a:lnR>
                    <a:lnT w="19050" cap="flat" cmpd="sng">
                      <a:solidFill>
                        <a:srgbClr val="5B9BD5"/>
                      </a:solidFill>
                      <a:prstDash val="solid"/>
                      <a:round/>
                      <a:headEnd type="none" w="med" len="med"/>
                      <a:tailEnd type="none" w="med" len="med"/>
                    </a:lnT>
                    <a:lnB w="19050" cap="flat" cmpd="sng">
                      <a:solidFill>
                        <a:srgbClr val="5B9BD5"/>
                      </a:solidFill>
                      <a:prstDash val="solid"/>
                      <a:round/>
                      <a:headEnd type="none" w="med" len="med"/>
                      <a:tailEnd type="none" w="med" len="med"/>
                    </a:lnB>
                    <a:solidFill>
                      <a:srgbClr val="D9D9D9"/>
                    </a:solidFill>
                  </a:tcPr>
                </a:tc>
                <a:tc>
                  <a:txBody>
                    <a:bodyPr/>
                    <a:lstStyle/>
                    <a:p>
                      <a:pPr lvl="0" algn="ctr" rtl="0">
                        <a:spcBef>
                          <a:spcPts val="0"/>
                        </a:spcBef>
                        <a:buNone/>
                      </a:pPr>
                      <a:r>
                        <a:rPr lang="en-US" sz="3000" dirty="0">
                          <a:latin typeface="Trebuchet MS"/>
                          <a:ea typeface="Trebuchet MS"/>
                          <a:cs typeface="Trebuchet MS"/>
                          <a:sym typeface="Trebuchet MS"/>
                        </a:rPr>
                        <a:t>1,702</a:t>
                      </a:r>
                    </a:p>
                  </a:txBody>
                  <a:tcPr marL="91425" marR="91425" marT="91425" marB="91425">
                    <a:lnL w="19050" cap="flat" cmpd="sng">
                      <a:solidFill>
                        <a:srgbClr val="5B9BD5"/>
                      </a:solidFill>
                      <a:prstDash val="solid"/>
                      <a:round/>
                      <a:headEnd type="none" w="med" len="med"/>
                      <a:tailEnd type="none" w="med" len="med"/>
                    </a:lnL>
                    <a:lnR w="19050" cap="flat" cmpd="sng">
                      <a:solidFill>
                        <a:srgbClr val="5B9BD5"/>
                      </a:solidFill>
                      <a:prstDash val="solid"/>
                      <a:round/>
                      <a:headEnd type="none" w="med" len="med"/>
                      <a:tailEnd type="none" w="med" len="med"/>
                    </a:lnR>
                    <a:lnT w="19050" cap="flat" cmpd="sng">
                      <a:solidFill>
                        <a:srgbClr val="5B9BD5"/>
                      </a:solidFill>
                      <a:prstDash val="solid"/>
                      <a:round/>
                      <a:headEnd type="none" w="med" len="med"/>
                      <a:tailEnd type="none" w="med" len="med"/>
                    </a:lnT>
                    <a:lnB w="19050" cap="flat" cmpd="sng">
                      <a:solidFill>
                        <a:srgbClr val="5B9BD5"/>
                      </a:solidFill>
                      <a:prstDash val="solid"/>
                      <a:round/>
                      <a:headEnd type="none" w="med" len="med"/>
                      <a:tailEnd type="none" w="med" len="med"/>
                    </a:lnB>
                  </a:tcPr>
                </a:tc>
              </a:tr>
              <a:tr h="596625">
                <a:tc>
                  <a:txBody>
                    <a:bodyPr/>
                    <a:lstStyle/>
                    <a:p>
                      <a:pPr lvl="0" algn="ctr" rtl="0">
                        <a:spcBef>
                          <a:spcPts val="0"/>
                        </a:spcBef>
                        <a:buNone/>
                      </a:pPr>
                      <a:r>
                        <a:rPr lang="en-US" sz="3000">
                          <a:latin typeface="Trebuchet MS"/>
                          <a:ea typeface="Trebuchet MS"/>
                          <a:cs typeface="Trebuchet MS"/>
                          <a:sym typeface="Trebuchet MS"/>
                        </a:rPr>
                        <a:t>gplots</a:t>
                      </a:r>
                    </a:p>
                  </a:txBody>
                  <a:tcPr marL="91425" marR="91425" marT="91425" marB="91425">
                    <a:lnL w="19050" cap="flat" cmpd="sng">
                      <a:solidFill>
                        <a:srgbClr val="5B9BD5"/>
                      </a:solidFill>
                      <a:prstDash val="solid"/>
                      <a:round/>
                      <a:headEnd type="none" w="med" len="med"/>
                      <a:tailEnd type="none" w="med" len="med"/>
                    </a:lnL>
                    <a:lnR w="19050" cap="flat" cmpd="sng">
                      <a:solidFill>
                        <a:srgbClr val="5B9BD5"/>
                      </a:solidFill>
                      <a:prstDash val="solid"/>
                      <a:round/>
                      <a:headEnd type="none" w="med" len="med"/>
                      <a:tailEnd type="none" w="med" len="med"/>
                    </a:lnR>
                    <a:lnT w="19050" cap="flat" cmpd="sng">
                      <a:solidFill>
                        <a:srgbClr val="5B9BD5"/>
                      </a:solidFill>
                      <a:prstDash val="solid"/>
                      <a:round/>
                      <a:headEnd type="none" w="med" len="med"/>
                      <a:tailEnd type="none" w="med" len="med"/>
                    </a:lnT>
                    <a:lnB w="19050" cap="flat" cmpd="sng">
                      <a:solidFill>
                        <a:srgbClr val="5B9BD5"/>
                      </a:solidFill>
                      <a:prstDash val="solid"/>
                      <a:round/>
                      <a:headEnd type="none" w="med" len="med"/>
                      <a:tailEnd type="none" w="med" len="med"/>
                    </a:lnB>
                    <a:solidFill>
                      <a:srgbClr val="D9D9D9"/>
                    </a:solidFill>
                  </a:tcPr>
                </a:tc>
                <a:tc>
                  <a:txBody>
                    <a:bodyPr/>
                    <a:lstStyle/>
                    <a:p>
                      <a:pPr lvl="0" algn="ctr" rtl="0">
                        <a:spcBef>
                          <a:spcPts val="0"/>
                        </a:spcBef>
                        <a:buNone/>
                      </a:pPr>
                      <a:r>
                        <a:rPr lang="en-US" sz="3000" dirty="0">
                          <a:latin typeface="Trebuchet MS"/>
                          <a:ea typeface="Trebuchet MS"/>
                          <a:cs typeface="Trebuchet MS"/>
                          <a:sym typeface="Trebuchet MS"/>
                        </a:rPr>
                        <a:t>1,307</a:t>
                      </a:r>
                    </a:p>
                  </a:txBody>
                  <a:tcPr marL="91425" marR="91425" marT="91425" marB="91425">
                    <a:lnL w="19050" cap="flat" cmpd="sng">
                      <a:solidFill>
                        <a:srgbClr val="5B9BD5"/>
                      </a:solidFill>
                      <a:prstDash val="solid"/>
                      <a:round/>
                      <a:headEnd type="none" w="med" len="med"/>
                      <a:tailEnd type="none" w="med" len="med"/>
                    </a:lnL>
                    <a:lnR w="19050" cap="flat" cmpd="sng">
                      <a:solidFill>
                        <a:srgbClr val="5B9BD5"/>
                      </a:solidFill>
                      <a:prstDash val="solid"/>
                      <a:round/>
                      <a:headEnd type="none" w="med" len="med"/>
                      <a:tailEnd type="none" w="med" len="med"/>
                    </a:lnR>
                    <a:lnT w="19050" cap="flat" cmpd="sng">
                      <a:solidFill>
                        <a:srgbClr val="5B9BD5"/>
                      </a:solidFill>
                      <a:prstDash val="solid"/>
                      <a:round/>
                      <a:headEnd type="none" w="med" len="med"/>
                      <a:tailEnd type="none" w="med" len="med"/>
                    </a:lnT>
                    <a:lnB w="19050" cap="flat" cmpd="sng">
                      <a:solidFill>
                        <a:srgbClr val="5B9BD5"/>
                      </a:solidFill>
                      <a:prstDash val="solid"/>
                      <a:round/>
                      <a:headEnd type="none" w="med" len="med"/>
                      <a:tailEnd type="none" w="med" len="med"/>
                    </a:lnB>
                  </a:tcPr>
                </a:tc>
              </a:tr>
            </a:tbl>
          </a:graphicData>
        </a:graphic>
      </p:graphicFrame>
      <p:sp>
        <p:nvSpPr>
          <p:cNvPr id="50" name="TextBox 49"/>
          <p:cNvSpPr txBox="1"/>
          <p:nvPr/>
        </p:nvSpPr>
        <p:spPr>
          <a:xfrm>
            <a:off x="1849240" y="18132703"/>
            <a:ext cx="14499130" cy="830997"/>
          </a:xfrm>
          <a:prstGeom prst="rect">
            <a:avLst/>
          </a:prstGeom>
          <a:noFill/>
        </p:spPr>
        <p:txBody>
          <a:bodyPr wrap="square" rtlCol="0">
            <a:spAutoFit/>
          </a:bodyPr>
          <a:lstStyle/>
          <a:p>
            <a:r>
              <a:rPr lang="en-US" sz="4800" smtClean="0">
                <a:solidFill>
                  <a:srgbClr val="141F22"/>
                </a:solidFill>
                <a:latin typeface="Raleway" charset="0"/>
                <a:ea typeface="Raleway" charset="0"/>
                <a:cs typeface="Raleway" charset="0"/>
              </a:rPr>
              <a:t>Measuring Impact</a:t>
            </a:r>
            <a:r>
              <a:rPr lang="en-US" sz="4800" dirty="0" smtClean="0">
                <a:solidFill>
                  <a:srgbClr val="141F22"/>
                </a:solidFill>
                <a:latin typeface="Raleway" charset="0"/>
                <a:ea typeface="Raleway" charset="0"/>
                <a:cs typeface="Raleway" charset="0"/>
              </a:rPr>
              <a:t>: Downloads and Citations</a:t>
            </a:r>
            <a:endParaRPr lang="en-US" sz="4800" b="0" i="0" dirty="0">
              <a:solidFill>
                <a:srgbClr val="141F22"/>
              </a:solidFill>
              <a:latin typeface="Raleway" charset="0"/>
              <a:ea typeface="Raleway" charset="0"/>
              <a:cs typeface="Raleway" charset="0"/>
            </a:endParaRPr>
          </a:p>
        </p:txBody>
      </p:sp>
      <p:pic>
        <p:nvPicPr>
          <p:cNvPr id="53" name="Picture 5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9369352" y="18053974"/>
            <a:ext cx="16489266" cy="1986330"/>
          </a:xfrm>
          <a:prstGeom prst="rect">
            <a:avLst/>
          </a:prstGeom>
        </p:spPr>
      </p:pic>
      <p:sp>
        <p:nvSpPr>
          <p:cNvPr id="54" name="TextBox 53"/>
          <p:cNvSpPr txBox="1"/>
          <p:nvPr/>
        </p:nvSpPr>
        <p:spPr>
          <a:xfrm>
            <a:off x="21094107" y="18133491"/>
            <a:ext cx="12362688" cy="830997"/>
          </a:xfrm>
          <a:prstGeom prst="rect">
            <a:avLst/>
          </a:prstGeom>
          <a:noFill/>
        </p:spPr>
        <p:txBody>
          <a:bodyPr wrap="square" rtlCol="0">
            <a:spAutoFit/>
          </a:bodyPr>
          <a:lstStyle/>
          <a:p>
            <a:r>
              <a:rPr lang="en-US" sz="4800" dirty="0" smtClean="0">
                <a:solidFill>
                  <a:srgbClr val="141F22"/>
                </a:solidFill>
                <a:latin typeface="Raleway" charset="0"/>
                <a:ea typeface="Raleway" charset="0"/>
                <a:cs typeface="Raleway" charset="0"/>
              </a:rPr>
              <a:t>The Network of R Packages</a:t>
            </a:r>
            <a:endParaRPr lang="en-US" sz="4800" b="0" i="0" dirty="0">
              <a:solidFill>
                <a:srgbClr val="141F22"/>
              </a:solidFill>
              <a:latin typeface="Raleway" charset="0"/>
              <a:ea typeface="Raleway" charset="0"/>
              <a:cs typeface="Raleway" charset="0"/>
            </a:endParaRPr>
          </a:p>
        </p:txBody>
      </p:sp>
      <mc:AlternateContent xmlns:mc="http://schemas.openxmlformats.org/markup-compatibility/2006" xmlns:a14="http://schemas.microsoft.com/office/drawing/2010/main">
        <mc:Choice Requires="a14">
          <p:sp>
            <p:nvSpPr>
              <p:cNvPr id="58" name="TextBox 57">
                <a:extLst>
                  <a:ext uri="{FF2B5EF4-FFF2-40B4-BE49-F238E27FC236}">
                    <a16:creationId xmlns="" xmlns:a16="http://schemas.microsoft.com/office/drawing/2014/main" id="{F5B6357A-6D4A-452B-B922-2787108FCA67}"/>
                  </a:ext>
                </a:extLst>
              </p:cNvPr>
              <p:cNvSpPr txBox="1"/>
              <p:nvPr/>
            </p:nvSpPr>
            <p:spPr>
              <a:xfrm>
                <a:off x="4086963" y="33410997"/>
                <a:ext cx="6165790" cy="53040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200" i="1" smtClean="0">
                              <a:latin typeface="Cambria Math" charset="0"/>
                            </a:rPr>
                          </m:ctrlPr>
                        </m:sSubPr>
                        <m:e>
                          <m:r>
                            <a:rPr lang="en-US" sz="3200" i="1" smtClean="0">
                              <a:latin typeface="Cambria Math" panose="02040503050406030204" pitchFamily="18" charset="0"/>
                              <a:ea typeface="Cambria Math" panose="02040503050406030204" pitchFamily="18" charset="0"/>
                            </a:rPr>
                            <m:t>𝜇</m:t>
                          </m:r>
                        </m:e>
                        <m:sub>
                          <m:r>
                            <a:rPr lang="en-US" sz="3200" b="0" i="1" smtClean="0">
                              <a:latin typeface="Cambria Math" panose="02040503050406030204" pitchFamily="18" charset="0"/>
                            </a:rPr>
                            <m:t>𝑖</m:t>
                          </m:r>
                        </m:sub>
                      </m:sSub>
                      <m:r>
                        <a:rPr lang="en-US" sz="3200" b="0" i="1" smtClean="0">
                          <a:latin typeface="Cambria Math" panose="02040503050406030204" pitchFamily="18" charset="0"/>
                        </a:rPr>
                        <m:t>=</m:t>
                      </m:r>
                      <m:r>
                        <m:rPr>
                          <m:sty m:val="p"/>
                        </m:rPr>
                        <a:rPr lang="en-US" sz="3200" b="0" i="0" smtClean="0">
                          <a:latin typeface="Cambria Math" panose="02040503050406030204" pitchFamily="18" charset="0"/>
                        </a:rPr>
                        <m:t>exp</m:t>
                      </m:r>
                      <m:r>
                        <a:rPr lang="en-US" sz="3200" b="0" i="1" smtClean="0">
                          <a:latin typeface="Cambria Math" panose="02040503050406030204" pitchFamily="18" charset="0"/>
                        </a:rPr>
                        <m:t>⁡(</m:t>
                      </m:r>
                      <m:sSub>
                        <m:sSubPr>
                          <m:ctrlPr>
                            <a:rPr lang="en-US" sz="3200" b="0" i="1" smtClean="0">
                              <a:latin typeface="Cambria Math" charset="0"/>
                            </a:rPr>
                          </m:ctrlPr>
                        </m:sSubPr>
                        <m:e>
                          <m:r>
                            <a:rPr lang="en-US" sz="3200" b="0" i="1" smtClean="0">
                              <a:latin typeface="Cambria Math" panose="02040503050406030204" pitchFamily="18" charset="0"/>
                              <a:ea typeface="Cambria Math" panose="02040503050406030204" pitchFamily="18" charset="0"/>
                            </a:rPr>
                            <m:t>𝛽</m:t>
                          </m:r>
                        </m:e>
                        <m:sub>
                          <m:r>
                            <a:rPr lang="en-US" sz="3200" b="0" i="1" smtClean="0">
                              <a:latin typeface="Cambria Math" panose="02040503050406030204" pitchFamily="18" charset="0"/>
                            </a:rPr>
                            <m:t>0</m:t>
                          </m:r>
                        </m:sub>
                      </m:sSub>
                      <m:r>
                        <a:rPr lang="en-US" sz="3200" b="0" i="1" smtClean="0">
                          <a:latin typeface="Cambria Math" panose="02040503050406030204" pitchFamily="18" charset="0"/>
                        </a:rPr>
                        <m:t>+</m:t>
                      </m:r>
                      <m:sSub>
                        <m:sSubPr>
                          <m:ctrlPr>
                            <a:rPr lang="en-US" sz="3200" b="0" i="1" smtClean="0">
                              <a:latin typeface="Cambria Math" charset="0"/>
                            </a:rPr>
                          </m:ctrlPr>
                        </m:sSubPr>
                        <m:e>
                          <m:r>
                            <a:rPr lang="en-US" sz="3200" b="0" i="1" smtClean="0">
                              <a:latin typeface="Cambria Math" panose="02040503050406030204" pitchFamily="18" charset="0"/>
                              <a:ea typeface="Cambria Math" panose="02040503050406030204" pitchFamily="18" charset="0"/>
                            </a:rPr>
                            <m:t>𝛽</m:t>
                          </m:r>
                        </m:e>
                        <m:sub>
                          <m:r>
                            <a:rPr lang="en-US" sz="3200" b="0" i="1" smtClean="0">
                              <a:latin typeface="Cambria Math" panose="02040503050406030204" pitchFamily="18" charset="0"/>
                            </a:rPr>
                            <m:t>1</m:t>
                          </m:r>
                        </m:sub>
                      </m:sSub>
                      <m:sSub>
                        <m:sSubPr>
                          <m:ctrlPr>
                            <a:rPr lang="en-US" sz="3200" b="0" i="1" smtClean="0">
                              <a:latin typeface="Cambria Math" charset="0"/>
                            </a:rPr>
                          </m:ctrlPr>
                        </m:sSubPr>
                        <m:e>
                          <m:r>
                            <a:rPr lang="en-US" sz="3200" b="0" i="1" smtClean="0">
                              <a:latin typeface="Cambria Math" panose="02040503050406030204" pitchFamily="18" charset="0"/>
                            </a:rPr>
                            <m:t>𝑥</m:t>
                          </m:r>
                        </m:e>
                        <m:sub>
                          <m:r>
                            <a:rPr lang="en-US" sz="3200" b="0" i="1" smtClean="0">
                              <a:latin typeface="Cambria Math" panose="02040503050406030204" pitchFamily="18" charset="0"/>
                            </a:rPr>
                            <m:t>1,</m:t>
                          </m:r>
                          <m:r>
                            <a:rPr lang="en-US" sz="3200" b="0" i="1" smtClean="0">
                              <a:latin typeface="Cambria Math" panose="02040503050406030204" pitchFamily="18" charset="0"/>
                            </a:rPr>
                            <m:t>𝑖</m:t>
                          </m:r>
                        </m:sub>
                      </m:sSub>
                      <m:r>
                        <a:rPr lang="en-US" sz="3200" b="0" i="1" smtClean="0">
                          <a:latin typeface="Cambria Math" panose="02040503050406030204" pitchFamily="18" charset="0"/>
                        </a:rPr>
                        <m:t>+…+</m:t>
                      </m:r>
                      <m:sSub>
                        <m:sSubPr>
                          <m:ctrlPr>
                            <a:rPr lang="en-US" sz="3200" b="0" i="1" smtClean="0">
                              <a:latin typeface="Cambria Math" charset="0"/>
                            </a:rPr>
                          </m:ctrlPr>
                        </m:sSubPr>
                        <m:e>
                          <m:r>
                            <a:rPr lang="en-US" sz="3200" b="0" i="1" smtClean="0">
                              <a:latin typeface="Cambria Math" panose="02040503050406030204" pitchFamily="18" charset="0"/>
                              <a:ea typeface="Cambria Math" panose="02040503050406030204" pitchFamily="18" charset="0"/>
                            </a:rPr>
                            <m:t>𝛽</m:t>
                          </m:r>
                        </m:e>
                        <m:sub>
                          <m:r>
                            <a:rPr lang="en-US" sz="3200" b="0" i="1" smtClean="0">
                              <a:latin typeface="Cambria Math" panose="02040503050406030204" pitchFamily="18" charset="0"/>
                            </a:rPr>
                            <m:t>𝑝</m:t>
                          </m:r>
                        </m:sub>
                      </m:sSub>
                      <m:sSub>
                        <m:sSubPr>
                          <m:ctrlPr>
                            <a:rPr lang="en-US" sz="3200" b="0" i="1" smtClean="0">
                              <a:latin typeface="Cambria Math" charset="0"/>
                            </a:rPr>
                          </m:ctrlPr>
                        </m:sSubPr>
                        <m:e>
                          <m:r>
                            <a:rPr lang="en-US" sz="3200" b="0" i="1" smtClean="0">
                              <a:latin typeface="Cambria Math" panose="02040503050406030204" pitchFamily="18" charset="0"/>
                            </a:rPr>
                            <m:t>𝑥</m:t>
                          </m:r>
                        </m:e>
                        <m:sub>
                          <m:r>
                            <a:rPr lang="en-US" sz="3200" b="0" i="1" smtClean="0">
                              <a:latin typeface="Cambria Math" panose="02040503050406030204" pitchFamily="18" charset="0"/>
                            </a:rPr>
                            <m:t>𝑝</m:t>
                          </m:r>
                          <m:r>
                            <a:rPr lang="en-US" sz="3200" b="0" i="1" smtClean="0">
                              <a:latin typeface="Cambria Math" panose="02040503050406030204" pitchFamily="18" charset="0"/>
                            </a:rPr>
                            <m:t>,</m:t>
                          </m:r>
                          <m:r>
                            <a:rPr lang="en-US" sz="3200" b="0" i="1" smtClean="0">
                              <a:latin typeface="Cambria Math" panose="02040503050406030204" pitchFamily="18" charset="0"/>
                            </a:rPr>
                            <m:t>𝑖</m:t>
                          </m:r>
                        </m:sub>
                      </m:sSub>
                      <m:r>
                        <a:rPr lang="en-US" sz="3200" b="0" i="1" smtClean="0">
                          <a:latin typeface="Cambria Math" panose="02040503050406030204" pitchFamily="18" charset="0"/>
                        </a:rPr>
                        <m:t>)</m:t>
                      </m:r>
                    </m:oMath>
                  </m:oMathPara>
                </a14:m>
                <a:endParaRPr lang="en-US" sz="3200" dirty="0"/>
              </a:p>
            </p:txBody>
          </p:sp>
        </mc:Choice>
        <mc:Fallback xmlns="">
          <p:sp>
            <p:nvSpPr>
              <p:cNvPr id="58" name="TextBox 57">
                <a:extLst>
                  <a:ext uri="{FF2B5EF4-FFF2-40B4-BE49-F238E27FC236}">
                    <a16:creationId xmlns="" xmlns:a16="http://schemas.microsoft.com/office/drawing/2014/main" xmlns:a14="http://schemas.microsoft.com/office/drawing/2010/main" id="{F5B6357A-6D4A-452B-B922-2787108FCA67}"/>
                  </a:ext>
                </a:extLst>
              </p:cNvPr>
              <p:cNvSpPr txBox="1">
                <a:spLocks noRot="1" noChangeAspect="1" noMove="1" noResize="1" noEditPoints="1" noAdjustHandles="1" noChangeArrowheads="1" noChangeShapeType="1" noTextEdit="1"/>
              </p:cNvSpPr>
              <p:nvPr/>
            </p:nvSpPr>
            <p:spPr>
              <a:xfrm>
                <a:off x="4086963" y="33410997"/>
                <a:ext cx="6165790" cy="530402"/>
              </a:xfrm>
              <a:prstGeom prst="rect">
                <a:avLst/>
              </a:prstGeom>
              <a:blipFill rotWithShape="0">
                <a:blip r:embed="rId11"/>
                <a:stretch>
                  <a:fillRect/>
                </a:stretch>
              </a:blipFill>
            </p:spPr>
            <p:txBody>
              <a:bodyPr/>
              <a:lstStyle/>
              <a:p>
                <a:r>
                  <a:rPr lang="en-US">
                    <a:noFill/>
                  </a:rPr>
                  <a:t> </a:t>
                </a:r>
              </a:p>
            </p:txBody>
          </p:sp>
        </mc:Fallback>
      </mc:AlternateContent>
      <p:sp>
        <p:nvSpPr>
          <p:cNvPr id="61" name="TextBox 60"/>
          <p:cNvSpPr txBox="1"/>
          <p:nvPr/>
        </p:nvSpPr>
        <p:spPr>
          <a:xfrm>
            <a:off x="1770870" y="34100758"/>
            <a:ext cx="10251628" cy="1077218"/>
          </a:xfrm>
          <a:prstGeom prst="rect">
            <a:avLst/>
          </a:prstGeom>
          <a:noFill/>
        </p:spPr>
        <p:txBody>
          <a:bodyPr wrap="square" rtlCol="0">
            <a:spAutoFit/>
          </a:bodyPr>
          <a:lstStyle/>
          <a:p>
            <a:pPr>
              <a:defRPr/>
            </a:pPr>
            <a:r>
              <a:rPr lang="en-US" sz="3200" smtClean="0">
                <a:solidFill>
                  <a:srgbClr val="141F22"/>
                </a:solidFill>
                <a:latin typeface="Trebuchet MS" charset="0"/>
                <a:ea typeface="Trebuchet MS" charset="0"/>
                <a:cs typeface="Trebuchet MS" charset="0"/>
              </a:rPr>
              <a:t>where </a:t>
            </a:r>
            <a:r>
              <a:rPr lang="en-US" sz="3200" dirty="0">
                <a:solidFill>
                  <a:srgbClr val="141F22"/>
                </a:solidFill>
                <a:latin typeface="Trebuchet MS" charset="0"/>
                <a:ea typeface="Trebuchet MS" charset="0"/>
                <a:cs typeface="Trebuchet MS" charset="0"/>
              </a:rPr>
              <a:t>the network characteristics and the package attributes are used as covariates. </a:t>
            </a:r>
          </a:p>
        </p:txBody>
      </p:sp>
      <p:sp>
        <p:nvSpPr>
          <p:cNvPr id="63" name="Shape 123"/>
          <p:cNvSpPr txBox="1"/>
          <p:nvPr/>
        </p:nvSpPr>
        <p:spPr>
          <a:xfrm>
            <a:off x="11531571" y="11516120"/>
            <a:ext cx="11871000" cy="831000"/>
          </a:xfrm>
          <a:prstGeom prst="rect">
            <a:avLst/>
          </a:prstGeom>
          <a:noFill/>
          <a:ln>
            <a:noFill/>
          </a:ln>
        </p:spPr>
        <p:txBody>
          <a:bodyPr lIns="91425" tIns="45700" rIns="91425" bIns="45700" anchor="t" anchorCtr="0">
            <a:noAutofit/>
          </a:bodyPr>
          <a:lstStyle/>
          <a:p>
            <a:pPr lvl="0" algn="ctr" rtl="0">
              <a:lnSpc>
                <a:spcPct val="115000"/>
              </a:lnSpc>
              <a:spcBef>
                <a:spcPts val="800"/>
              </a:spcBef>
              <a:buNone/>
            </a:pPr>
            <a:r>
              <a:rPr lang="en-US" sz="3300" b="1" u="sng" dirty="0" smtClean="0">
                <a:solidFill>
                  <a:schemeClr val="dk2"/>
                </a:solidFill>
                <a:latin typeface="Trebuchet MS"/>
                <a:ea typeface="Trebuchet MS"/>
                <a:cs typeface="Trebuchet MS"/>
                <a:sym typeface="Trebuchet MS"/>
              </a:rPr>
              <a:t>R Packages by #contributors</a:t>
            </a:r>
            <a:endParaRPr lang="en-US" sz="3300" b="1" u="sng" dirty="0">
              <a:solidFill>
                <a:schemeClr val="dk2"/>
              </a:solidFill>
              <a:latin typeface="Trebuchet MS"/>
              <a:ea typeface="Trebuchet MS"/>
              <a:cs typeface="Trebuchet MS"/>
              <a:sym typeface="Trebuchet MS"/>
            </a:endParaRPr>
          </a:p>
        </p:txBody>
      </p:sp>
      <p:sp>
        <p:nvSpPr>
          <p:cNvPr id="64" name="Shape 123"/>
          <p:cNvSpPr txBox="1"/>
          <p:nvPr/>
        </p:nvSpPr>
        <p:spPr>
          <a:xfrm>
            <a:off x="17239614" y="12003899"/>
            <a:ext cx="11871000" cy="831000"/>
          </a:xfrm>
          <a:prstGeom prst="rect">
            <a:avLst/>
          </a:prstGeom>
          <a:noFill/>
          <a:ln>
            <a:noFill/>
          </a:ln>
        </p:spPr>
        <p:txBody>
          <a:bodyPr lIns="91425" tIns="45700" rIns="91425" bIns="45700" anchor="t" anchorCtr="0">
            <a:noAutofit/>
          </a:bodyPr>
          <a:lstStyle/>
          <a:p>
            <a:pPr lvl="0" algn="ctr" rtl="0">
              <a:lnSpc>
                <a:spcPct val="115000"/>
              </a:lnSpc>
              <a:spcBef>
                <a:spcPts val="800"/>
              </a:spcBef>
              <a:buNone/>
            </a:pPr>
            <a:r>
              <a:rPr lang="en-US" sz="3300" b="1" u="sng" dirty="0" smtClean="0">
                <a:solidFill>
                  <a:schemeClr val="dk2"/>
                </a:solidFill>
                <a:latin typeface="Trebuchet MS"/>
                <a:ea typeface="Trebuchet MS"/>
                <a:cs typeface="Trebuchet MS"/>
                <a:sym typeface="Trebuchet MS"/>
              </a:rPr>
              <a:t>Tags on </a:t>
            </a:r>
            <a:r>
              <a:rPr lang="en-US" sz="3300" b="1" u="sng" dirty="0" err="1" smtClean="0">
                <a:solidFill>
                  <a:schemeClr val="dk2"/>
                </a:solidFill>
                <a:latin typeface="Trebuchet MS"/>
                <a:ea typeface="Trebuchet MS"/>
                <a:cs typeface="Trebuchet MS"/>
                <a:sym typeface="Trebuchet MS"/>
              </a:rPr>
              <a:t>Depsy.org</a:t>
            </a:r>
            <a:endParaRPr lang="en-US" sz="3300" b="1" u="sng" dirty="0">
              <a:solidFill>
                <a:schemeClr val="dk2"/>
              </a:solidFill>
              <a:latin typeface="Trebuchet MS"/>
              <a:ea typeface="Trebuchet MS"/>
              <a:cs typeface="Trebuchet MS"/>
              <a:sym typeface="Trebuchet MS"/>
            </a:endParaRPr>
          </a:p>
        </p:txBody>
      </p:sp>
      <p:sp>
        <p:nvSpPr>
          <p:cNvPr id="65" name="TextBox 64"/>
          <p:cNvSpPr txBox="1"/>
          <p:nvPr/>
        </p:nvSpPr>
        <p:spPr>
          <a:xfrm>
            <a:off x="20942835" y="19257986"/>
            <a:ext cx="13854871" cy="2554545"/>
          </a:xfrm>
          <a:prstGeom prst="rect">
            <a:avLst/>
          </a:prstGeom>
          <a:noFill/>
        </p:spPr>
        <p:txBody>
          <a:bodyPr wrap="square" rtlCol="0">
            <a:spAutoFit/>
          </a:bodyPr>
          <a:lstStyle/>
          <a:p>
            <a:pPr>
              <a:defRPr/>
            </a:pPr>
            <a:r>
              <a:rPr lang="en-US" sz="3200" b="0" i="0" dirty="0" smtClean="0">
                <a:solidFill>
                  <a:srgbClr val="141F22"/>
                </a:solidFill>
                <a:latin typeface="Trebuchet MS" charset="0"/>
                <a:ea typeface="Trebuchet MS" charset="0"/>
                <a:cs typeface="Trebuchet MS" charset="0"/>
              </a:rPr>
              <a:t>We generate the dependency network of R packages where a directed edge </a:t>
            </a:r>
            <a:r>
              <a:rPr lang="en-US" sz="3200" b="0" i="1" dirty="0" smtClean="0">
                <a:solidFill>
                  <a:srgbClr val="141F22"/>
                </a:solidFill>
                <a:latin typeface="Trebuchet MS" charset="0"/>
                <a:ea typeface="Trebuchet MS" charset="0"/>
                <a:cs typeface="Trebuchet MS" charset="0"/>
              </a:rPr>
              <a:t>i</a:t>
            </a:r>
            <a:r>
              <a:rPr lang="en-US" sz="3200" b="0" i="0" dirty="0" smtClean="0">
                <a:solidFill>
                  <a:srgbClr val="141F22"/>
                </a:solidFill>
                <a:latin typeface="Trebuchet MS" charset="0"/>
                <a:ea typeface="Trebuchet MS" charset="0"/>
                <a:cs typeface="Trebuchet MS" charset="0"/>
              </a:rPr>
              <a:t> → </a:t>
            </a:r>
            <a:r>
              <a:rPr lang="en-US" sz="3200" b="0" i="1" dirty="0" smtClean="0">
                <a:solidFill>
                  <a:srgbClr val="141F22"/>
                </a:solidFill>
                <a:latin typeface="Trebuchet MS" charset="0"/>
                <a:ea typeface="Trebuchet MS" charset="0"/>
                <a:cs typeface="Trebuchet MS" charset="0"/>
              </a:rPr>
              <a:t>j</a:t>
            </a:r>
            <a:r>
              <a:rPr lang="en-US" sz="3200" b="0" i="0" dirty="0" smtClean="0">
                <a:solidFill>
                  <a:srgbClr val="141F22"/>
                </a:solidFill>
                <a:latin typeface="Trebuchet MS" charset="0"/>
                <a:ea typeface="Trebuchet MS" charset="0"/>
                <a:cs typeface="Trebuchet MS" charset="0"/>
              </a:rPr>
              <a:t> indicates that the package </a:t>
            </a:r>
            <a:r>
              <a:rPr lang="en-US" sz="3200" b="0" i="1" dirty="0" smtClean="0">
                <a:solidFill>
                  <a:srgbClr val="141F22"/>
                </a:solidFill>
                <a:latin typeface="Trebuchet MS" charset="0"/>
                <a:ea typeface="Trebuchet MS" charset="0"/>
                <a:cs typeface="Trebuchet MS" charset="0"/>
              </a:rPr>
              <a:t>j</a:t>
            </a:r>
            <a:r>
              <a:rPr lang="en-US" sz="3200" b="0" i="0" dirty="0" smtClean="0">
                <a:solidFill>
                  <a:srgbClr val="141F22"/>
                </a:solidFill>
                <a:latin typeface="Trebuchet MS" charset="0"/>
                <a:ea typeface="Trebuchet MS" charset="0"/>
                <a:cs typeface="Trebuchet MS" charset="0"/>
              </a:rPr>
              <a:t> requires </a:t>
            </a:r>
            <a:r>
              <a:rPr lang="en-US" sz="3200" b="0" i="1" dirty="0" smtClean="0">
                <a:solidFill>
                  <a:srgbClr val="141F22"/>
                </a:solidFill>
                <a:latin typeface="Trebuchet MS" charset="0"/>
                <a:ea typeface="Trebuchet MS" charset="0"/>
                <a:cs typeface="Trebuchet MS" charset="0"/>
              </a:rPr>
              <a:t>i</a:t>
            </a:r>
            <a:r>
              <a:rPr lang="en-US" sz="3200" b="0" i="0" dirty="0" smtClean="0">
                <a:solidFill>
                  <a:srgbClr val="141F22"/>
                </a:solidFill>
                <a:latin typeface="Trebuchet MS" charset="0"/>
                <a:ea typeface="Trebuchet MS" charset="0"/>
                <a:cs typeface="Trebuchet MS" charset="0"/>
              </a:rPr>
              <a:t> to be installed to function. The f</a:t>
            </a:r>
            <a:r>
              <a:rPr lang="en-US" sz="3200" dirty="0" smtClean="0">
                <a:solidFill>
                  <a:srgbClr val="141F22"/>
                </a:solidFill>
                <a:latin typeface="Trebuchet MS" charset="0"/>
                <a:ea typeface="Trebuchet MS" charset="0"/>
                <a:cs typeface="Trebuchet MS" charset="0"/>
              </a:rPr>
              <a:t>igure below uses </a:t>
            </a:r>
            <a:r>
              <a:rPr lang="en-US" sz="3200" dirty="0">
                <a:solidFill>
                  <a:srgbClr val="141F22"/>
                </a:solidFill>
                <a:latin typeface="Trebuchet MS" charset="0"/>
                <a:ea typeface="Trebuchet MS" charset="0"/>
                <a:cs typeface="Trebuchet MS" charset="0"/>
              </a:rPr>
              <a:t>a </a:t>
            </a:r>
            <a:r>
              <a:rPr lang="en-US" sz="3200" dirty="0" smtClean="0">
                <a:solidFill>
                  <a:srgbClr val="141F22"/>
                </a:solidFill>
                <a:latin typeface="Trebuchet MS" charset="0"/>
                <a:ea typeface="Trebuchet MS" charset="0"/>
                <a:cs typeface="Trebuchet MS" charset="0"/>
              </a:rPr>
              <a:t>subgraph (starting at MASS as the root node) </a:t>
            </a:r>
            <a:r>
              <a:rPr lang="en-US" sz="3200" dirty="0">
                <a:solidFill>
                  <a:srgbClr val="141F22"/>
                </a:solidFill>
                <a:latin typeface="Trebuchet MS" charset="0"/>
                <a:ea typeface="Trebuchet MS" charset="0"/>
                <a:cs typeface="Trebuchet MS" charset="0"/>
              </a:rPr>
              <a:t>with 149 nodes </a:t>
            </a:r>
            <a:r>
              <a:rPr lang="en-US" sz="3200" dirty="0" smtClean="0">
                <a:solidFill>
                  <a:srgbClr val="141F22"/>
                </a:solidFill>
                <a:latin typeface="Trebuchet MS" charset="0"/>
                <a:ea typeface="Trebuchet MS" charset="0"/>
                <a:cs typeface="Trebuchet MS" charset="0"/>
              </a:rPr>
              <a:t>for </a:t>
            </a:r>
            <a:r>
              <a:rPr lang="en-US" sz="3200" dirty="0">
                <a:solidFill>
                  <a:srgbClr val="141F22"/>
                </a:solidFill>
                <a:latin typeface="Trebuchet MS" charset="0"/>
                <a:ea typeface="Trebuchet MS" charset="0"/>
                <a:cs typeface="Trebuchet MS" charset="0"/>
              </a:rPr>
              <a:t>illustrative purposes. </a:t>
            </a:r>
          </a:p>
          <a:p>
            <a:pPr marL="0" marR="0" indent="0" algn="l" defTabSz="3774643" rtl="0" eaLnBrk="1" fontAlgn="auto" latinLnBrk="0" hangingPunct="1">
              <a:lnSpc>
                <a:spcPct val="100000"/>
              </a:lnSpc>
              <a:spcBef>
                <a:spcPts val="0"/>
              </a:spcBef>
              <a:spcAft>
                <a:spcPts val="0"/>
              </a:spcAft>
              <a:buClrTx/>
              <a:buSzTx/>
              <a:buFontTx/>
              <a:buNone/>
              <a:tabLst/>
              <a:defRPr/>
            </a:pPr>
            <a:endParaRPr lang="en-US" sz="3200" b="0" i="0" dirty="0" smtClean="0">
              <a:solidFill>
                <a:srgbClr val="141F22"/>
              </a:solidFill>
              <a:latin typeface="Trebuchet MS" charset="0"/>
              <a:ea typeface="Trebuchet MS" charset="0"/>
              <a:cs typeface="Trebuchet MS" charset="0"/>
            </a:endParaRPr>
          </a:p>
        </p:txBody>
      </p:sp>
      <p:pic>
        <p:nvPicPr>
          <p:cNvPr id="69" name="Picture 6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16408" y="29071369"/>
            <a:ext cx="34233346" cy="1977865"/>
          </a:xfrm>
          <a:prstGeom prst="rect">
            <a:avLst/>
          </a:prstGeom>
        </p:spPr>
      </p:pic>
      <p:sp>
        <p:nvSpPr>
          <p:cNvPr id="71" name="TextBox 70"/>
          <p:cNvSpPr txBox="1"/>
          <p:nvPr/>
        </p:nvSpPr>
        <p:spPr>
          <a:xfrm>
            <a:off x="1864481" y="35941128"/>
            <a:ext cx="13282521" cy="830997"/>
          </a:xfrm>
          <a:prstGeom prst="rect">
            <a:avLst/>
          </a:prstGeom>
          <a:noFill/>
        </p:spPr>
        <p:txBody>
          <a:bodyPr wrap="square" rtlCol="0">
            <a:spAutoFit/>
          </a:bodyPr>
          <a:lstStyle/>
          <a:p>
            <a:r>
              <a:rPr lang="en-US" sz="4800" dirty="0" smtClean="0">
                <a:solidFill>
                  <a:srgbClr val="141F22"/>
                </a:solidFill>
                <a:latin typeface="Raleway" charset="0"/>
                <a:ea typeface="Raleway" charset="0"/>
                <a:cs typeface="Raleway" charset="0"/>
              </a:rPr>
              <a:t>Future Work</a:t>
            </a:r>
            <a:endParaRPr lang="en-US" sz="4800" b="0" i="0" dirty="0">
              <a:solidFill>
                <a:srgbClr val="141F22"/>
              </a:solidFill>
              <a:latin typeface="Raleway" charset="0"/>
              <a:ea typeface="Raleway" charset="0"/>
              <a:cs typeface="Raleway" charset="0"/>
            </a:endParaRPr>
          </a:p>
        </p:txBody>
      </p:sp>
      <p:grpSp>
        <p:nvGrpSpPr>
          <p:cNvPr id="73" name="Group 72"/>
          <p:cNvGrpSpPr/>
          <p:nvPr/>
        </p:nvGrpSpPr>
        <p:grpSpPr>
          <a:xfrm>
            <a:off x="26842521" y="21276017"/>
            <a:ext cx="8496517" cy="8433851"/>
            <a:chOff x="27071883" y="22129423"/>
            <a:chExt cx="7980999" cy="7761753"/>
          </a:xfrm>
        </p:grpSpPr>
        <p:pic>
          <p:nvPicPr>
            <p:cNvPr id="51" name="Shape 114"/>
            <p:cNvPicPr preferRelativeResize="0"/>
            <p:nvPr/>
          </p:nvPicPr>
          <p:blipFill>
            <a:blip r:embed="rId12">
              <a:alphaModFix/>
            </a:blip>
            <a:stretch>
              <a:fillRect/>
            </a:stretch>
          </p:blipFill>
          <p:spPr>
            <a:xfrm>
              <a:off x="27071883" y="22134279"/>
              <a:ext cx="7980999" cy="7756897"/>
            </a:xfrm>
            <a:prstGeom prst="rect">
              <a:avLst/>
            </a:prstGeom>
            <a:noFill/>
            <a:ln>
              <a:noFill/>
            </a:ln>
          </p:spPr>
        </p:pic>
        <p:sp>
          <p:nvSpPr>
            <p:cNvPr id="72" name="Rectangle 71"/>
            <p:cNvSpPr/>
            <p:nvPr/>
          </p:nvSpPr>
          <p:spPr>
            <a:xfrm>
              <a:off x="32464926" y="22129423"/>
              <a:ext cx="2424220" cy="4757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4" name="TextBox 73"/>
          <p:cNvSpPr txBox="1"/>
          <p:nvPr/>
        </p:nvSpPr>
        <p:spPr>
          <a:xfrm>
            <a:off x="8030430" y="23915806"/>
            <a:ext cx="4831158" cy="4031873"/>
          </a:xfrm>
          <a:prstGeom prst="rect">
            <a:avLst/>
          </a:prstGeom>
          <a:noFill/>
        </p:spPr>
        <p:txBody>
          <a:bodyPr wrap="square" rtlCol="0">
            <a:spAutoFit/>
          </a:bodyPr>
          <a:lstStyle/>
          <a:p>
            <a:pPr marL="0" marR="0" indent="0" algn="l" defTabSz="3774643" rtl="0" eaLnBrk="1" fontAlgn="auto" latinLnBrk="0" hangingPunct="1">
              <a:lnSpc>
                <a:spcPct val="100000"/>
              </a:lnSpc>
              <a:spcBef>
                <a:spcPts val="0"/>
              </a:spcBef>
              <a:spcAft>
                <a:spcPts val="0"/>
              </a:spcAft>
              <a:buClrTx/>
              <a:buSzTx/>
              <a:buFontTx/>
              <a:buNone/>
              <a:tabLst/>
              <a:defRPr/>
            </a:pPr>
            <a:r>
              <a:rPr lang="en-US" sz="3200" dirty="0">
                <a:solidFill>
                  <a:srgbClr val="141F22"/>
                </a:solidFill>
                <a:latin typeface="Trebuchet MS" charset="0"/>
                <a:ea typeface="Trebuchet MS" charset="0"/>
                <a:cs typeface="Trebuchet MS" charset="0"/>
              </a:rPr>
              <a:t>The distribution of the number </a:t>
            </a:r>
            <a:r>
              <a:rPr lang="en-US" sz="3200" dirty="0" smtClean="0">
                <a:solidFill>
                  <a:srgbClr val="141F22"/>
                </a:solidFill>
                <a:latin typeface="Trebuchet MS" charset="0"/>
                <a:ea typeface="Trebuchet MS" charset="0"/>
                <a:cs typeface="Trebuchet MS" charset="0"/>
              </a:rPr>
              <a:t>of </a:t>
            </a:r>
            <a:r>
              <a:rPr lang="en-US" sz="3200" dirty="0">
                <a:solidFill>
                  <a:srgbClr val="141F22"/>
                </a:solidFill>
                <a:latin typeface="Trebuchet MS" charset="0"/>
                <a:ea typeface="Trebuchet MS" charset="0"/>
                <a:cs typeface="Trebuchet MS" charset="0"/>
              </a:rPr>
              <a:t>downloads is skewed and bimodal. </a:t>
            </a:r>
            <a:r>
              <a:rPr lang="en-US" sz="3200" dirty="0" smtClean="0">
                <a:solidFill>
                  <a:srgbClr val="141F22"/>
                </a:solidFill>
                <a:latin typeface="Trebuchet MS" charset="0"/>
                <a:ea typeface="Trebuchet MS" charset="0"/>
                <a:cs typeface="Trebuchet MS" charset="0"/>
              </a:rPr>
              <a:t>The average number of downloads is ~58K, and the average number of citations is ~6.84 per package.</a:t>
            </a:r>
            <a:endParaRPr lang="en-US" sz="3200" dirty="0">
              <a:solidFill>
                <a:srgbClr val="141F22"/>
              </a:solidFill>
              <a:latin typeface="Trebuchet MS" charset="0"/>
              <a:ea typeface="Trebuchet MS" charset="0"/>
              <a:cs typeface="Trebuchet MS" charset="0"/>
            </a:endParaRPr>
          </a:p>
        </p:txBody>
      </p:sp>
      <p:grpSp>
        <p:nvGrpSpPr>
          <p:cNvPr id="3" name="Group 2"/>
          <p:cNvGrpSpPr/>
          <p:nvPr/>
        </p:nvGrpSpPr>
        <p:grpSpPr>
          <a:xfrm>
            <a:off x="274572" y="18119798"/>
            <a:ext cx="20025389" cy="1925175"/>
            <a:chOff x="274572" y="18522134"/>
            <a:chExt cx="20025389" cy="1925175"/>
          </a:xfrm>
        </p:grpSpPr>
        <p:pic>
          <p:nvPicPr>
            <p:cNvPr id="81" name="Shape 116" descr="transparent.png"/>
            <p:cNvPicPr preferRelativeResize="0"/>
            <p:nvPr/>
          </p:nvPicPr>
          <p:blipFill rotWithShape="1">
            <a:blip r:embed="rId13">
              <a:alphaModFix/>
            </a:blip>
            <a:srcRect r="5846"/>
            <a:stretch/>
          </p:blipFill>
          <p:spPr>
            <a:xfrm>
              <a:off x="274572" y="18524159"/>
              <a:ext cx="15088625" cy="1923150"/>
            </a:xfrm>
            <a:prstGeom prst="rect">
              <a:avLst/>
            </a:prstGeom>
            <a:noFill/>
            <a:ln>
              <a:noFill/>
            </a:ln>
          </p:spPr>
        </p:pic>
        <p:pic>
          <p:nvPicPr>
            <p:cNvPr id="82" name="Shape 125" descr="transparent.png"/>
            <p:cNvPicPr preferRelativeResize="0"/>
            <p:nvPr/>
          </p:nvPicPr>
          <p:blipFill rotWithShape="1">
            <a:blip r:embed="rId13">
              <a:alphaModFix/>
            </a:blip>
            <a:srcRect l="18923"/>
            <a:stretch/>
          </p:blipFill>
          <p:spPr>
            <a:xfrm>
              <a:off x="7306286" y="18522134"/>
              <a:ext cx="12993675" cy="1923150"/>
            </a:xfrm>
            <a:prstGeom prst="rect">
              <a:avLst/>
            </a:prstGeom>
            <a:noFill/>
            <a:ln>
              <a:noFill/>
            </a:ln>
          </p:spPr>
        </p:pic>
      </p:grpSp>
      <p:sp>
        <p:nvSpPr>
          <p:cNvPr id="52" name="Shape 115"/>
          <p:cNvSpPr txBox="1"/>
          <p:nvPr/>
        </p:nvSpPr>
        <p:spPr>
          <a:xfrm>
            <a:off x="20998347" y="21440606"/>
            <a:ext cx="6433653" cy="69090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141F22"/>
              </a:buClr>
              <a:buSzPct val="25000"/>
              <a:buFont typeface="Trebuchet MS"/>
              <a:buNone/>
            </a:pPr>
            <a:r>
              <a:rPr lang="en-US" sz="3200" dirty="0" smtClean="0">
                <a:solidFill>
                  <a:srgbClr val="141F22"/>
                </a:solidFill>
                <a:latin typeface="Trebuchet MS" charset="0"/>
                <a:ea typeface="Trebuchet MS" charset="0"/>
                <a:cs typeface="Trebuchet MS" charset="0"/>
                <a:sym typeface="Trebuchet MS"/>
              </a:rPr>
              <a:t>Full Network </a:t>
            </a:r>
            <a:r>
              <a:rPr lang="en-US" sz="3200" dirty="0">
                <a:solidFill>
                  <a:srgbClr val="141F22"/>
                </a:solidFill>
                <a:latin typeface="Trebuchet MS" charset="0"/>
                <a:ea typeface="Trebuchet MS" charset="0"/>
                <a:cs typeface="Trebuchet MS" charset="0"/>
                <a:sym typeface="Trebuchet MS"/>
              </a:rPr>
              <a:t>Characteristics:</a:t>
            </a:r>
          </a:p>
          <a:p>
            <a:pPr marL="914400" marR="0" lvl="0" indent="-457200" algn="l" rtl="0">
              <a:lnSpc>
                <a:spcPct val="100000"/>
              </a:lnSpc>
              <a:spcBef>
                <a:spcPts val="0"/>
              </a:spcBef>
              <a:spcAft>
                <a:spcPts val="0"/>
              </a:spcAft>
              <a:buClr>
                <a:schemeClr val="dk2"/>
              </a:buClr>
              <a:buSzPct val="100000"/>
              <a:buFont typeface="Trebuchet MS"/>
              <a:buChar char="●"/>
            </a:pPr>
            <a:r>
              <a:rPr lang="en-US" sz="3200" dirty="0">
                <a:solidFill>
                  <a:srgbClr val="141F22"/>
                </a:solidFill>
                <a:latin typeface="Trebuchet MS" charset="0"/>
                <a:ea typeface="Trebuchet MS" charset="0"/>
                <a:cs typeface="Trebuchet MS" charset="0"/>
                <a:sym typeface="Trebuchet MS"/>
              </a:rPr>
              <a:t>7,389 </a:t>
            </a:r>
            <a:r>
              <a:rPr lang="en-US" sz="3200" dirty="0" smtClean="0">
                <a:solidFill>
                  <a:srgbClr val="141F22"/>
                </a:solidFill>
                <a:latin typeface="Trebuchet MS" charset="0"/>
                <a:ea typeface="Trebuchet MS" charset="0"/>
                <a:cs typeface="Trebuchet MS" charset="0"/>
                <a:sym typeface="Trebuchet MS"/>
              </a:rPr>
              <a:t>nodes </a:t>
            </a:r>
          </a:p>
          <a:p>
            <a:pPr marL="914400" marR="0" lvl="0" indent="-457200" algn="l" rtl="0">
              <a:lnSpc>
                <a:spcPct val="100000"/>
              </a:lnSpc>
              <a:spcBef>
                <a:spcPts val="0"/>
              </a:spcBef>
              <a:spcAft>
                <a:spcPts val="0"/>
              </a:spcAft>
              <a:buClr>
                <a:schemeClr val="dk2"/>
              </a:buClr>
              <a:buSzPct val="100000"/>
              <a:buFont typeface="Trebuchet MS"/>
              <a:buChar char="●"/>
            </a:pPr>
            <a:r>
              <a:rPr lang="en-US" sz="3200" dirty="0" smtClean="0">
                <a:solidFill>
                  <a:srgbClr val="141F22"/>
                </a:solidFill>
                <a:latin typeface="Trebuchet MS" charset="0"/>
                <a:ea typeface="Trebuchet MS" charset="0"/>
                <a:cs typeface="Trebuchet MS" charset="0"/>
                <a:sym typeface="Trebuchet MS"/>
              </a:rPr>
              <a:t>20,235 </a:t>
            </a:r>
            <a:r>
              <a:rPr lang="en-US" sz="3200" dirty="0">
                <a:solidFill>
                  <a:srgbClr val="141F22"/>
                </a:solidFill>
                <a:latin typeface="Trebuchet MS" charset="0"/>
                <a:ea typeface="Trebuchet MS" charset="0"/>
                <a:cs typeface="Trebuchet MS" charset="0"/>
                <a:sym typeface="Trebuchet MS"/>
              </a:rPr>
              <a:t>directed edges</a:t>
            </a:r>
          </a:p>
          <a:p>
            <a:pPr marL="914400" lvl="0" indent="-457200" rtl="0">
              <a:spcBef>
                <a:spcPts val="0"/>
              </a:spcBef>
              <a:buClr>
                <a:schemeClr val="dk2"/>
              </a:buClr>
              <a:buSzPct val="100000"/>
              <a:buFont typeface="Trebuchet MS"/>
              <a:buChar char="●"/>
            </a:pPr>
            <a:r>
              <a:rPr lang="en-US" sz="3200" dirty="0" smtClean="0">
                <a:solidFill>
                  <a:srgbClr val="141F22"/>
                </a:solidFill>
                <a:latin typeface="Trebuchet MS" charset="0"/>
                <a:ea typeface="Trebuchet MS" charset="0"/>
                <a:cs typeface="Trebuchet MS" charset="0"/>
                <a:sym typeface="Trebuchet MS"/>
              </a:rPr>
              <a:t>Average indegree = outdegree </a:t>
            </a:r>
            <a:r>
              <a:rPr lang="en-US" sz="3200" dirty="0">
                <a:solidFill>
                  <a:srgbClr val="141F22"/>
                </a:solidFill>
                <a:latin typeface="Trebuchet MS" charset="0"/>
                <a:ea typeface="Trebuchet MS" charset="0"/>
                <a:cs typeface="Trebuchet MS" charset="0"/>
                <a:sym typeface="Trebuchet MS"/>
              </a:rPr>
              <a:t>=  2.74</a:t>
            </a:r>
          </a:p>
          <a:p>
            <a:pPr marL="914400" lvl="0" indent="-457200" rtl="0">
              <a:spcBef>
                <a:spcPts val="0"/>
              </a:spcBef>
              <a:buClr>
                <a:schemeClr val="dk2"/>
              </a:buClr>
              <a:buSzPct val="100000"/>
              <a:buFont typeface="Trebuchet MS"/>
              <a:buChar char="●"/>
            </a:pPr>
            <a:r>
              <a:rPr lang="en-US" sz="3200" dirty="0">
                <a:solidFill>
                  <a:srgbClr val="141F22"/>
                </a:solidFill>
                <a:latin typeface="Trebuchet MS" charset="0"/>
                <a:ea typeface="Trebuchet MS" charset="0"/>
                <a:cs typeface="Trebuchet MS" charset="0"/>
                <a:sym typeface="Trebuchet MS"/>
              </a:rPr>
              <a:t>56 weakly connected components</a:t>
            </a:r>
          </a:p>
          <a:p>
            <a:pPr marL="1371600" lvl="1" indent="-457200" rtl="0">
              <a:spcBef>
                <a:spcPts val="0"/>
              </a:spcBef>
              <a:buClr>
                <a:schemeClr val="dk2"/>
              </a:buClr>
              <a:buSzPct val="100000"/>
              <a:buFont typeface="Trebuchet MS"/>
              <a:buChar char="○"/>
            </a:pPr>
            <a:r>
              <a:rPr lang="en-US" sz="3200" dirty="0">
                <a:solidFill>
                  <a:srgbClr val="141F22"/>
                </a:solidFill>
                <a:latin typeface="Trebuchet MS" charset="0"/>
                <a:ea typeface="Trebuchet MS" charset="0"/>
                <a:cs typeface="Trebuchet MS" charset="0"/>
                <a:sym typeface="Trebuchet MS"/>
              </a:rPr>
              <a:t>largest </a:t>
            </a:r>
            <a:r>
              <a:rPr lang="en-US" sz="3200" dirty="0" smtClean="0">
                <a:solidFill>
                  <a:srgbClr val="141F22"/>
                </a:solidFill>
                <a:latin typeface="Trebuchet MS" charset="0"/>
                <a:ea typeface="Trebuchet MS" charset="0"/>
                <a:cs typeface="Trebuchet MS" charset="0"/>
                <a:sym typeface="Trebuchet MS"/>
              </a:rPr>
              <a:t>component has </a:t>
            </a:r>
            <a:r>
              <a:rPr lang="en-US" sz="3200" dirty="0">
                <a:solidFill>
                  <a:srgbClr val="141F22"/>
                </a:solidFill>
                <a:latin typeface="Trebuchet MS" charset="0"/>
                <a:ea typeface="Trebuchet MS" charset="0"/>
                <a:cs typeface="Trebuchet MS" charset="0"/>
                <a:sym typeface="Trebuchet MS"/>
              </a:rPr>
              <a:t>7,261 packages</a:t>
            </a:r>
          </a:p>
          <a:p>
            <a:pPr marL="1371600" lvl="1" indent="-457200" rtl="0">
              <a:spcBef>
                <a:spcPts val="0"/>
              </a:spcBef>
              <a:buClr>
                <a:schemeClr val="dk2"/>
              </a:buClr>
              <a:buSzPct val="100000"/>
              <a:buFont typeface="Trebuchet MS"/>
              <a:buChar char="○"/>
            </a:pPr>
            <a:r>
              <a:rPr lang="en-US" sz="3200" dirty="0" smtClean="0">
                <a:solidFill>
                  <a:srgbClr val="141F22"/>
                </a:solidFill>
                <a:latin typeface="Trebuchet MS" charset="0"/>
                <a:ea typeface="Trebuchet MS" charset="0"/>
                <a:cs typeface="Trebuchet MS" charset="0"/>
                <a:sym typeface="Trebuchet MS"/>
              </a:rPr>
              <a:t>Remaining components include 2 to 4 packages </a:t>
            </a:r>
            <a:r>
              <a:rPr lang="en-US" sz="3200" dirty="0">
                <a:solidFill>
                  <a:srgbClr val="141F22"/>
                </a:solidFill>
                <a:latin typeface="Trebuchet MS" charset="0"/>
                <a:ea typeface="Trebuchet MS" charset="0"/>
                <a:cs typeface="Trebuchet MS" charset="0"/>
                <a:sym typeface="Trebuchet MS"/>
              </a:rPr>
              <a:t>(mean 2.33)</a:t>
            </a:r>
          </a:p>
          <a:p>
            <a:pPr lvl="0" rtl="0">
              <a:spcBef>
                <a:spcPts val="0"/>
              </a:spcBef>
              <a:buClr>
                <a:srgbClr val="141F22"/>
              </a:buClr>
              <a:buFont typeface="Trebuchet MS"/>
              <a:buNone/>
            </a:pPr>
            <a:endParaRPr sz="3200" dirty="0">
              <a:solidFill>
                <a:schemeClr val="dk2"/>
              </a:solidFill>
              <a:latin typeface="Trebuchet MS"/>
              <a:ea typeface="Trebuchet MS"/>
              <a:cs typeface="Trebuchet MS"/>
              <a:sym typeface="Trebuchet MS"/>
            </a:endParaRPr>
          </a:p>
          <a:p>
            <a:pPr marL="0" marR="0" lvl="0" indent="0" algn="l" rtl="0">
              <a:lnSpc>
                <a:spcPct val="100000"/>
              </a:lnSpc>
              <a:spcBef>
                <a:spcPts val="0"/>
              </a:spcBef>
              <a:spcAft>
                <a:spcPts val="0"/>
              </a:spcAft>
              <a:buClr>
                <a:srgbClr val="141F22"/>
              </a:buClr>
              <a:buSzPct val="25000"/>
              <a:buFont typeface="Trebuchet MS"/>
              <a:buNone/>
            </a:pPr>
            <a:r>
              <a:rPr lang="en-US" sz="3200" dirty="0">
                <a:solidFill>
                  <a:schemeClr val="dk2"/>
                </a:solidFill>
                <a:latin typeface="Trebuchet MS"/>
                <a:ea typeface="Trebuchet MS"/>
                <a:cs typeface="Trebuchet MS"/>
                <a:sym typeface="Trebuchet MS"/>
              </a:rPr>
              <a:t> </a:t>
            </a:r>
          </a:p>
        </p:txBody>
      </p:sp>
      <p:sp>
        <p:nvSpPr>
          <p:cNvPr id="87" name="Shape 97"/>
          <p:cNvSpPr txBox="1"/>
          <p:nvPr/>
        </p:nvSpPr>
        <p:spPr>
          <a:xfrm>
            <a:off x="1840620" y="11405331"/>
            <a:ext cx="12671530" cy="920012"/>
          </a:xfrm>
          <a:prstGeom prst="rect">
            <a:avLst/>
          </a:prstGeom>
          <a:noFill/>
          <a:ln>
            <a:noFill/>
          </a:ln>
        </p:spPr>
        <p:txBody>
          <a:bodyPr lIns="91425" tIns="45700" rIns="91425" bIns="45700" anchor="t" anchorCtr="0">
            <a:noAutofit/>
          </a:bodyPr>
          <a:lstStyle/>
          <a:p>
            <a:pPr lvl="0" rtl="0">
              <a:lnSpc>
                <a:spcPct val="100000"/>
              </a:lnSpc>
              <a:spcBef>
                <a:spcPts val="0"/>
              </a:spcBef>
              <a:buNone/>
            </a:pPr>
            <a:r>
              <a:rPr lang="en-US" sz="3200" dirty="0" err="1" smtClean="0">
                <a:solidFill>
                  <a:srgbClr val="141F22"/>
                </a:solidFill>
                <a:latin typeface="Trebuchet MS" charset="0"/>
                <a:ea typeface="Trebuchet MS" charset="0"/>
                <a:cs typeface="Trebuchet MS" charset="0"/>
                <a:sym typeface="Trebuchet MS"/>
              </a:rPr>
              <a:t>Depsy.org</a:t>
            </a:r>
            <a:r>
              <a:rPr lang="en-US" sz="3200" dirty="0" smtClean="0">
                <a:solidFill>
                  <a:srgbClr val="141F22"/>
                </a:solidFill>
                <a:latin typeface="Trebuchet MS" charset="0"/>
                <a:ea typeface="Trebuchet MS" charset="0"/>
                <a:cs typeface="Trebuchet MS" charset="0"/>
                <a:sym typeface="Trebuchet MS"/>
              </a:rPr>
              <a:t>, initially NSF-funded, is a website that compiles R and Python packages to quantify coding impact in the scientific community. It includes detailed information such as contributors, commits, downloads, citations, and stars (identifying active development).</a:t>
            </a:r>
            <a:endParaRPr lang="en-US" sz="3200" dirty="0">
              <a:solidFill>
                <a:srgbClr val="141F22"/>
              </a:solidFill>
              <a:latin typeface="Trebuchet MS" charset="0"/>
              <a:ea typeface="Trebuchet MS" charset="0"/>
              <a:cs typeface="Trebuchet MS" charset="0"/>
              <a:sym typeface="Trebuchet MS"/>
            </a:endParaRPr>
          </a:p>
        </p:txBody>
      </p:sp>
      <p:sp>
        <p:nvSpPr>
          <p:cNvPr id="88" name="TextBox 87"/>
          <p:cNvSpPr txBox="1"/>
          <p:nvPr/>
        </p:nvSpPr>
        <p:spPr>
          <a:xfrm>
            <a:off x="29885109" y="21302779"/>
            <a:ext cx="4912597" cy="1569660"/>
          </a:xfrm>
          <a:prstGeom prst="rect">
            <a:avLst/>
          </a:prstGeom>
          <a:noFill/>
        </p:spPr>
        <p:txBody>
          <a:bodyPr wrap="square" rtlCol="0">
            <a:spAutoFit/>
          </a:bodyPr>
          <a:lstStyle/>
          <a:p>
            <a:pPr marL="0" marR="0" indent="0" algn="l" defTabSz="3774643" rtl="0" eaLnBrk="1" fontAlgn="auto" latinLnBrk="0" hangingPunct="1">
              <a:lnSpc>
                <a:spcPct val="100000"/>
              </a:lnSpc>
              <a:spcBef>
                <a:spcPts val="0"/>
              </a:spcBef>
              <a:spcAft>
                <a:spcPts val="0"/>
              </a:spcAft>
              <a:buClrTx/>
              <a:buSzTx/>
              <a:buFontTx/>
              <a:buNone/>
              <a:tabLst/>
              <a:defRPr/>
            </a:pPr>
            <a:r>
              <a:rPr lang="en-US" sz="3200" dirty="0" smtClean="0">
                <a:solidFill>
                  <a:srgbClr val="141F22"/>
                </a:solidFill>
                <a:latin typeface="Trebuchet MS" charset="0"/>
                <a:ea typeface="Trebuchet MS" charset="0"/>
                <a:cs typeface="Trebuchet MS" charset="0"/>
              </a:rPr>
              <a:t>Size of the node represents the number of downloads </a:t>
            </a:r>
            <a:endParaRPr lang="en-US" sz="3200" b="0" i="0" dirty="0" smtClean="0">
              <a:solidFill>
                <a:srgbClr val="141F22"/>
              </a:solidFill>
              <a:latin typeface="Trebuchet MS" charset="0"/>
              <a:ea typeface="Trebuchet MS" charset="0"/>
              <a:cs typeface="Trebuchet MS" charset="0"/>
            </a:endParaRPr>
          </a:p>
        </p:txBody>
      </p:sp>
      <p:sp>
        <p:nvSpPr>
          <p:cNvPr id="68" name="Rectangle 67"/>
          <p:cNvSpPr/>
          <p:nvPr/>
        </p:nvSpPr>
        <p:spPr>
          <a:xfrm>
            <a:off x="16236774" y="30070578"/>
            <a:ext cx="14425721" cy="523220"/>
          </a:xfrm>
          <a:prstGeom prst="rect">
            <a:avLst/>
          </a:prstGeom>
        </p:spPr>
        <p:txBody>
          <a:bodyPr wrap="square">
            <a:spAutoFit/>
          </a:bodyPr>
          <a:lstStyle/>
          <a:p>
            <a:pPr>
              <a:defRPr/>
            </a:pPr>
            <a:r>
              <a:rPr lang="en-US" sz="2800" dirty="0">
                <a:solidFill>
                  <a:srgbClr val="141F22"/>
                </a:solidFill>
                <a:latin typeface="Trebuchet MS" charset="0"/>
                <a:ea typeface="Trebuchet MS" charset="0"/>
                <a:cs typeface="Trebuchet MS" charset="0"/>
              </a:rPr>
              <a:t>The findings are summarized in the table below</a:t>
            </a:r>
            <a:r>
              <a:rPr lang="en-US" sz="2800" dirty="0" smtClean="0">
                <a:solidFill>
                  <a:srgbClr val="141F22"/>
                </a:solidFill>
                <a:latin typeface="Trebuchet MS" charset="0"/>
                <a:ea typeface="Trebuchet MS" charset="0"/>
                <a:cs typeface="Trebuchet MS" charset="0"/>
              </a:rPr>
              <a:t>. </a:t>
            </a:r>
            <a:endParaRPr lang="en-US" sz="2800" dirty="0">
              <a:solidFill>
                <a:srgbClr val="141F22"/>
              </a:solidFill>
              <a:latin typeface="Trebuchet MS" charset="0"/>
              <a:ea typeface="Trebuchet MS" charset="0"/>
              <a:cs typeface="Trebuchet MS" charset="0"/>
            </a:endParaRPr>
          </a:p>
        </p:txBody>
      </p:sp>
      <p:sp>
        <p:nvSpPr>
          <p:cNvPr id="99" name="Rectangle 98"/>
          <p:cNvSpPr/>
          <p:nvPr/>
        </p:nvSpPr>
        <p:spPr>
          <a:xfrm>
            <a:off x="16244616" y="36614395"/>
            <a:ext cx="19340031" cy="1978683"/>
          </a:xfrm>
          <a:prstGeom prst="rect">
            <a:avLst/>
          </a:prstGeom>
        </p:spPr>
        <p:txBody>
          <a:bodyPr wrap="square">
            <a:spAutoFit/>
          </a:bodyPr>
          <a:lstStyle/>
          <a:p>
            <a:pPr>
              <a:lnSpc>
                <a:spcPts val="3000"/>
              </a:lnSpc>
              <a:defRPr/>
            </a:pPr>
            <a:r>
              <a:rPr lang="en-US" sz="2000" b="1" dirty="0" smtClean="0">
                <a:solidFill>
                  <a:srgbClr val="141F22"/>
                </a:solidFill>
                <a:latin typeface="Trebuchet MS" charset="0"/>
                <a:ea typeface="Trebuchet MS" charset="0"/>
                <a:cs typeface="Trebuchet MS" charset="0"/>
              </a:rPr>
              <a:t>Definitions: </a:t>
            </a:r>
            <a:r>
              <a:rPr lang="en-US" sz="2000" u="sng" dirty="0" smtClean="0">
                <a:solidFill>
                  <a:srgbClr val="141F22"/>
                </a:solidFill>
                <a:latin typeface="Trebuchet MS" charset="0"/>
                <a:ea typeface="Trebuchet MS" charset="0"/>
                <a:cs typeface="Trebuchet MS" charset="0"/>
              </a:rPr>
              <a:t>Outdegree</a:t>
            </a:r>
            <a:r>
              <a:rPr lang="en-US" sz="2000" dirty="0">
                <a:solidFill>
                  <a:srgbClr val="141F22"/>
                </a:solidFill>
                <a:latin typeface="Trebuchet MS" charset="0"/>
                <a:ea typeface="Trebuchet MS" charset="0"/>
                <a:cs typeface="Trebuchet MS" charset="0"/>
              </a:rPr>
              <a:t> </a:t>
            </a:r>
            <a:r>
              <a:rPr lang="en-US" sz="2000" dirty="0" smtClean="0">
                <a:solidFill>
                  <a:srgbClr val="141F22"/>
                </a:solidFill>
                <a:latin typeface="Trebuchet MS" charset="0"/>
                <a:ea typeface="Trebuchet MS" charset="0"/>
                <a:cs typeface="Trebuchet MS" charset="0"/>
              </a:rPr>
              <a:t>(</a:t>
            </a:r>
            <a:r>
              <a:rPr lang="en-US" sz="2000" u="sng" dirty="0" smtClean="0">
                <a:solidFill>
                  <a:srgbClr val="141F22"/>
                </a:solidFill>
                <a:latin typeface="Trebuchet MS" charset="0"/>
                <a:ea typeface="Trebuchet MS" charset="0"/>
                <a:cs typeface="Trebuchet MS" charset="0"/>
              </a:rPr>
              <a:t>indegree</a:t>
            </a:r>
            <a:r>
              <a:rPr lang="en-US" sz="2000" dirty="0" smtClean="0">
                <a:solidFill>
                  <a:srgbClr val="141F22"/>
                </a:solidFill>
                <a:latin typeface="Trebuchet MS" charset="0"/>
                <a:ea typeface="Trebuchet MS" charset="0"/>
                <a:cs typeface="Trebuchet MS" charset="0"/>
              </a:rPr>
              <a:t>, resp.) is the total number of outgoing (incoming) links. </a:t>
            </a:r>
            <a:r>
              <a:rPr lang="en-US" altLang="en-US" sz="2000" u="sng" dirty="0" smtClean="0">
                <a:solidFill>
                  <a:srgbClr val="141F22"/>
                </a:solidFill>
                <a:latin typeface="Trebuchet MS" charset="0"/>
                <a:ea typeface="Trebuchet MS" charset="0"/>
                <a:cs typeface="Trebuchet MS" charset="0"/>
              </a:rPr>
              <a:t>Closeness centrality </a:t>
            </a:r>
            <a:r>
              <a:rPr lang="en-US" altLang="en-US" sz="2000" dirty="0" smtClean="0">
                <a:solidFill>
                  <a:srgbClr val="141F22"/>
                </a:solidFill>
                <a:latin typeface="Trebuchet MS" charset="0"/>
                <a:ea typeface="Trebuchet MS" charset="0"/>
                <a:cs typeface="Trebuchet MS" charset="0"/>
              </a:rPr>
              <a:t>measures how close a node is to every other node.    </a:t>
            </a:r>
            <a:r>
              <a:rPr lang="en-US" altLang="en-US" sz="2000" u="sng" dirty="0" smtClean="0">
                <a:solidFill>
                  <a:srgbClr val="141F22"/>
                </a:solidFill>
                <a:latin typeface="Trebuchet MS" charset="0"/>
                <a:ea typeface="Trebuchet MS" charset="0"/>
                <a:cs typeface="Trebuchet MS" charset="0"/>
              </a:rPr>
              <a:t>Betweenness</a:t>
            </a:r>
            <a:r>
              <a:rPr lang="en-US" altLang="en-US" sz="2000" dirty="0" smtClean="0">
                <a:solidFill>
                  <a:srgbClr val="141F22"/>
                </a:solidFill>
                <a:latin typeface="Trebuchet MS" charset="0"/>
                <a:ea typeface="Trebuchet MS" charset="0"/>
                <a:cs typeface="Trebuchet MS" charset="0"/>
              </a:rPr>
              <a:t> </a:t>
            </a:r>
            <a:r>
              <a:rPr lang="en-US" altLang="en-US" sz="2000" dirty="0">
                <a:solidFill>
                  <a:srgbClr val="141F22"/>
                </a:solidFill>
                <a:latin typeface="Trebuchet MS" charset="0"/>
                <a:ea typeface="Trebuchet MS" charset="0"/>
                <a:cs typeface="Trebuchet MS" charset="0"/>
              </a:rPr>
              <a:t>is a measure of being connected to other nodes that are not connected to each </a:t>
            </a:r>
            <a:r>
              <a:rPr lang="en-US" altLang="en-US" sz="2000" dirty="0" smtClean="0">
                <a:solidFill>
                  <a:srgbClr val="141F22"/>
                </a:solidFill>
                <a:latin typeface="Trebuchet MS" charset="0"/>
                <a:ea typeface="Trebuchet MS" charset="0"/>
                <a:cs typeface="Trebuchet MS" charset="0"/>
              </a:rPr>
              <a:t>other</a:t>
            </a:r>
            <a:r>
              <a:rPr lang="en-US" altLang="en-US" sz="2000" dirty="0">
                <a:solidFill>
                  <a:srgbClr val="141F22"/>
                </a:solidFill>
                <a:latin typeface="Trebuchet MS" charset="0"/>
                <a:ea typeface="Trebuchet MS" charset="0"/>
                <a:cs typeface="Trebuchet MS" charset="0"/>
              </a:rPr>
              <a:t> </a:t>
            </a:r>
            <a:r>
              <a:rPr lang="en-US" altLang="en-US" sz="2000" dirty="0" smtClean="0">
                <a:solidFill>
                  <a:srgbClr val="141F22"/>
                </a:solidFill>
                <a:latin typeface="Trebuchet MS" charset="0"/>
                <a:ea typeface="Trebuchet MS" charset="0"/>
                <a:cs typeface="Trebuchet MS" charset="0"/>
              </a:rPr>
              <a:t>(as a bridge). </a:t>
            </a:r>
            <a:r>
              <a:rPr lang="en-US" altLang="en-US" sz="2000" u="sng" dirty="0" smtClean="0">
                <a:solidFill>
                  <a:srgbClr val="141F22"/>
                </a:solidFill>
                <a:latin typeface="Trebuchet MS" charset="0"/>
                <a:ea typeface="Trebuchet MS" charset="0"/>
                <a:cs typeface="Trebuchet MS" charset="0"/>
              </a:rPr>
              <a:t>Eigencentrality</a:t>
            </a:r>
            <a:r>
              <a:rPr lang="en-US" altLang="en-US" sz="2000" dirty="0" smtClean="0">
                <a:solidFill>
                  <a:srgbClr val="141F22"/>
                </a:solidFill>
                <a:latin typeface="Trebuchet MS" charset="0"/>
                <a:ea typeface="Trebuchet MS" charset="0"/>
                <a:cs typeface="Trebuchet MS" charset="0"/>
              </a:rPr>
              <a:t> of a node takes into account the centrality of its neighbors. </a:t>
            </a:r>
            <a:r>
              <a:rPr lang="en-US" sz="2000" u="sng" dirty="0" smtClean="0">
                <a:solidFill>
                  <a:srgbClr val="141F22"/>
                </a:solidFill>
                <a:latin typeface="Trebuchet MS" charset="0"/>
                <a:ea typeface="Trebuchet MS" charset="0"/>
                <a:cs typeface="Trebuchet MS" charset="0"/>
              </a:rPr>
              <a:t>PageRank </a:t>
            </a:r>
            <a:r>
              <a:rPr lang="en-US" sz="2000" dirty="0" smtClean="0">
                <a:solidFill>
                  <a:srgbClr val="141F22"/>
                </a:solidFill>
                <a:latin typeface="Trebuchet MS" charset="0"/>
                <a:ea typeface="Trebuchet MS" charset="0"/>
                <a:cs typeface="Trebuchet MS" charset="0"/>
              </a:rPr>
              <a:t>depends on </a:t>
            </a:r>
            <a:r>
              <a:rPr lang="en-US" sz="2000" dirty="0">
                <a:solidFill>
                  <a:srgbClr val="141F22"/>
                </a:solidFill>
                <a:latin typeface="Trebuchet MS" charset="0"/>
                <a:ea typeface="Trebuchet MS" charset="0"/>
                <a:cs typeface="Trebuchet MS" charset="0"/>
              </a:rPr>
              <a:t>(i) the number of links </a:t>
            </a:r>
            <a:r>
              <a:rPr lang="en-US" sz="2000" dirty="0" smtClean="0">
                <a:solidFill>
                  <a:srgbClr val="141F22"/>
                </a:solidFill>
                <a:latin typeface="Trebuchet MS" charset="0"/>
                <a:ea typeface="Trebuchet MS" charset="0"/>
                <a:cs typeface="Trebuchet MS" charset="0"/>
              </a:rPr>
              <a:t>the node </a:t>
            </a:r>
            <a:r>
              <a:rPr lang="en-US" sz="2000" dirty="0">
                <a:solidFill>
                  <a:srgbClr val="141F22"/>
                </a:solidFill>
                <a:latin typeface="Trebuchet MS" charset="0"/>
                <a:ea typeface="Trebuchet MS" charset="0"/>
                <a:cs typeface="Trebuchet MS" charset="0"/>
              </a:rPr>
              <a:t>receives, (ii) the </a:t>
            </a:r>
            <a:r>
              <a:rPr lang="en-US" sz="2000" dirty="0" smtClean="0">
                <a:solidFill>
                  <a:srgbClr val="141F22"/>
                </a:solidFill>
                <a:latin typeface="Trebuchet MS" charset="0"/>
                <a:ea typeface="Trebuchet MS" charset="0"/>
                <a:cs typeface="Trebuchet MS" charset="0"/>
              </a:rPr>
              <a:t>number of links given out by its neighbors, (</a:t>
            </a:r>
            <a:r>
              <a:rPr lang="en-US" sz="2000" dirty="0">
                <a:solidFill>
                  <a:srgbClr val="141F22"/>
                </a:solidFill>
                <a:latin typeface="Trebuchet MS" charset="0"/>
                <a:ea typeface="Trebuchet MS" charset="0"/>
                <a:cs typeface="Trebuchet MS" charset="0"/>
              </a:rPr>
              <a:t>iii) the centrality of </a:t>
            </a:r>
            <a:r>
              <a:rPr lang="en-US" sz="2000" dirty="0" smtClean="0">
                <a:solidFill>
                  <a:srgbClr val="141F22"/>
                </a:solidFill>
                <a:latin typeface="Trebuchet MS" charset="0"/>
                <a:ea typeface="Trebuchet MS" charset="0"/>
                <a:cs typeface="Trebuchet MS" charset="0"/>
              </a:rPr>
              <a:t>   its neighbors. </a:t>
            </a:r>
            <a:r>
              <a:rPr lang="en-US" sz="2000" u="sng" dirty="0" smtClean="0">
                <a:solidFill>
                  <a:srgbClr val="141F22"/>
                </a:solidFill>
                <a:latin typeface="Trebuchet MS" charset="0"/>
                <a:ea typeface="Trebuchet MS" charset="0"/>
                <a:cs typeface="Trebuchet MS" charset="0"/>
              </a:rPr>
              <a:t>Clustering coefficient</a:t>
            </a:r>
            <a:r>
              <a:rPr lang="en-US" sz="2000" dirty="0" smtClean="0">
                <a:solidFill>
                  <a:srgbClr val="141F22"/>
                </a:solidFill>
                <a:latin typeface="Trebuchet MS" charset="0"/>
                <a:ea typeface="Trebuchet MS" charset="0"/>
                <a:cs typeface="Trebuchet MS" charset="0"/>
              </a:rPr>
              <a:t> quantifies the degree to which a node’s neighbors are connected. </a:t>
            </a:r>
            <a:r>
              <a:rPr lang="en-US" sz="2000" u="sng" dirty="0" smtClean="0">
                <a:solidFill>
                  <a:srgbClr val="141F22"/>
                </a:solidFill>
                <a:latin typeface="Trebuchet MS" charset="0"/>
                <a:ea typeface="Trebuchet MS" charset="0"/>
                <a:cs typeface="Trebuchet MS" charset="0"/>
              </a:rPr>
              <a:t>Authority</a:t>
            </a:r>
            <a:r>
              <a:rPr lang="en-US" sz="2000" dirty="0" smtClean="0">
                <a:solidFill>
                  <a:srgbClr val="141F22"/>
                </a:solidFill>
                <a:latin typeface="Trebuchet MS" charset="0"/>
                <a:ea typeface="Trebuchet MS" charset="0"/>
                <a:cs typeface="Trebuchet MS" charset="0"/>
              </a:rPr>
              <a:t> measures the value of information stored at the node; </a:t>
            </a:r>
            <a:r>
              <a:rPr lang="en-US" sz="2000" u="sng" dirty="0" smtClean="0">
                <a:solidFill>
                  <a:srgbClr val="141F22"/>
                </a:solidFill>
                <a:latin typeface="Trebuchet MS" charset="0"/>
                <a:ea typeface="Trebuchet MS" charset="0"/>
                <a:cs typeface="Trebuchet MS" charset="0"/>
              </a:rPr>
              <a:t>hub</a:t>
            </a:r>
            <a:r>
              <a:rPr lang="en-US" sz="2000" dirty="0" smtClean="0">
                <a:solidFill>
                  <a:srgbClr val="141F22"/>
                </a:solidFill>
                <a:latin typeface="Trebuchet MS" charset="0"/>
                <a:ea typeface="Trebuchet MS" charset="0"/>
                <a:cs typeface="Trebuchet MS" charset="0"/>
              </a:rPr>
              <a:t> measures the quality of its links. </a:t>
            </a:r>
            <a:r>
              <a:rPr lang="en-US" sz="2000" u="sng" dirty="0" smtClean="0">
                <a:solidFill>
                  <a:srgbClr val="141F22"/>
                </a:solidFill>
                <a:latin typeface="Trebuchet MS" charset="0"/>
                <a:ea typeface="Trebuchet MS" charset="0"/>
                <a:cs typeface="Trebuchet MS" charset="0"/>
              </a:rPr>
              <a:t>Eccentricity</a:t>
            </a:r>
            <a:r>
              <a:rPr lang="en-US" sz="2000" dirty="0" smtClean="0">
                <a:solidFill>
                  <a:srgbClr val="141F22"/>
                </a:solidFill>
                <a:latin typeface="Trebuchet MS" charset="0"/>
                <a:ea typeface="Trebuchet MS" charset="0"/>
                <a:cs typeface="Trebuchet MS" charset="0"/>
              </a:rPr>
              <a:t> captures the node’s distance from the furthest node. </a:t>
            </a:r>
            <a:r>
              <a:rPr lang="en-US" sz="2000" u="sng" dirty="0" smtClean="0">
                <a:solidFill>
                  <a:srgbClr val="141F22"/>
                </a:solidFill>
                <a:latin typeface="Trebuchet MS" charset="0"/>
                <a:ea typeface="Trebuchet MS" charset="0"/>
                <a:cs typeface="Trebuchet MS" charset="0"/>
              </a:rPr>
              <a:t>Modularity</a:t>
            </a:r>
            <a:r>
              <a:rPr lang="en-US" sz="2000" dirty="0" smtClean="0">
                <a:solidFill>
                  <a:srgbClr val="141F22"/>
                </a:solidFill>
                <a:latin typeface="Trebuchet MS" charset="0"/>
                <a:ea typeface="Trebuchet MS" charset="0"/>
                <a:cs typeface="Trebuchet MS" charset="0"/>
              </a:rPr>
              <a:t> is how the network decomposes into subnetworks.</a:t>
            </a:r>
            <a:endParaRPr lang="en-US" sz="2000" dirty="0">
              <a:solidFill>
                <a:srgbClr val="141F22"/>
              </a:solidFill>
              <a:latin typeface="Trebuchet MS" charset="0"/>
              <a:ea typeface="Trebuchet MS" charset="0"/>
              <a:cs typeface="Trebuchet MS" charset="0"/>
            </a:endParaRPr>
          </a:p>
        </p:txBody>
      </p:sp>
      <p:pic>
        <p:nvPicPr>
          <p:cNvPr id="103" name="Picture 102"/>
          <p:cNvPicPr>
            <a:picLocks noChangeAspect="1"/>
          </p:cNvPicPr>
          <p:nvPr/>
        </p:nvPicPr>
        <p:blipFill>
          <a:blip r:embed="rId14"/>
          <a:stretch>
            <a:fillRect/>
          </a:stretch>
        </p:blipFill>
        <p:spPr>
          <a:xfrm>
            <a:off x="15939758" y="39220968"/>
            <a:ext cx="2108200" cy="2120900"/>
          </a:xfrm>
          <a:prstGeom prst="rect">
            <a:avLst/>
          </a:prstGeom>
        </p:spPr>
      </p:pic>
      <p:sp>
        <p:nvSpPr>
          <p:cNvPr id="2" name="Rectangle 1"/>
          <p:cNvSpPr/>
          <p:nvPr/>
        </p:nvSpPr>
        <p:spPr>
          <a:xfrm>
            <a:off x="16208041" y="38627371"/>
            <a:ext cx="18288000" cy="338554"/>
          </a:xfrm>
          <a:prstGeom prst="rect">
            <a:avLst/>
          </a:prstGeom>
        </p:spPr>
        <p:txBody>
          <a:bodyPr>
            <a:spAutoFit/>
          </a:bodyPr>
          <a:lstStyle/>
          <a:p>
            <a:r>
              <a:rPr lang="en-US" sz="1600" dirty="0" smtClean="0">
                <a:solidFill>
                  <a:srgbClr val="141F22"/>
                </a:solidFill>
                <a:latin typeface="Trebuchet MS" charset="0"/>
                <a:ea typeface="Trebuchet MS" charset="0"/>
                <a:cs typeface="Trebuchet MS" charset="0"/>
              </a:rPr>
              <a:t>[1] </a:t>
            </a:r>
            <a:r>
              <a:rPr lang="en-US" sz="1600" dirty="0" err="1" smtClean="0">
                <a:solidFill>
                  <a:srgbClr val="141F22"/>
                </a:solidFill>
                <a:latin typeface="Trebuchet MS" charset="0"/>
                <a:ea typeface="Trebuchet MS" charset="0"/>
                <a:cs typeface="Trebuchet MS" charset="0"/>
              </a:rPr>
              <a:t>Ver</a:t>
            </a:r>
            <a:r>
              <a:rPr lang="en-US" sz="1600" dirty="0" smtClean="0">
                <a:solidFill>
                  <a:srgbClr val="141F22"/>
                </a:solidFill>
                <a:latin typeface="Trebuchet MS" charset="0"/>
                <a:ea typeface="Trebuchet MS" charset="0"/>
                <a:cs typeface="Trebuchet MS" charset="0"/>
              </a:rPr>
              <a:t> </a:t>
            </a:r>
            <a:r>
              <a:rPr lang="en-US" sz="1600" dirty="0" err="1">
                <a:solidFill>
                  <a:srgbClr val="141F22"/>
                </a:solidFill>
                <a:latin typeface="Trebuchet MS" charset="0"/>
                <a:ea typeface="Trebuchet MS" charset="0"/>
                <a:cs typeface="Trebuchet MS" charset="0"/>
              </a:rPr>
              <a:t>Hoef</a:t>
            </a:r>
            <a:r>
              <a:rPr lang="en-US" sz="1600" dirty="0">
                <a:solidFill>
                  <a:srgbClr val="141F22"/>
                </a:solidFill>
                <a:latin typeface="Trebuchet MS" charset="0"/>
                <a:ea typeface="Trebuchet MS" charset="0"/>
                <a:cs typeface="Trebuchet MS" charset="0"/>
              </a:rPr>
              <a:t>, J. M. and </a:t>
            </a:r>
            <a:r>
              <a:rPr lang="en-US" sz="1600" dirty="0" err="1">
                <a:solidFill>
                  <a:srgbClr val="141F22"/>
                </a:solidFill>
                <a:latin typeface="Trebuchet MS" charset="0"/>
                <a:ea typeface="Trebuchet MS" charset="0"/>
                <a:cs typeface="Trebuchet MS" charset="0"/>
              </a:rPr>
              <a:t>Boveng</a:t>
            </a:r>
            <a:r>
              <a:rPr lang="en-US" sz="1600" dirty="0">
                <a:solidFill>
                  <a:srgbClr val="141F22"/>
                </a:solidFill>
                <a:latin typeface="Trebuchet MS" charset="0"/>
                <a:ea typeface="Trebuchet MS" charset="0"/>
                <a:cs typeface="Trebuchet MS" charset="0"/>
              </a:rPr>
              <a:t>, P. L. (2007), Quasi-Poisson vs Negative Binomial Regression: How Should We Model </a:t>
            </a:r>
            <a:r>
              <a:rPr lang="en-US" sz="1600" dirty="0" err="1">
                <a:solidFill>
                  <a:srgbClr val="141F22"/>
                </a:solidFill>
                <a:latin typeface="Trebuchet MS" charset="0"/>
                <a:ea typeface="Trebuchet MS" charset="0"/>
                <a:cs typeface="Trebuchet MS" charset="0"/>
              </a:rPr>
              <a:t>Overdispersed</a:t>
            </a:r>
            <a:r>
              <a:rPr lang="en-US" sz="1600" dirty="0">
                <a:solidFill>
                  <a:srgbClr val="141F22"/>
                </a:solidFill>
                <a:latin typeface="Trebuchet MS" charset="0"/>
                <a:ea typeface="Trebuchet MS" charset="0"/>
                <a:cs typeface="Trebuchet MS" charset="0"/>
              </a:rPr>
              <a:t> Count Data?. Ecology, 88: 2766–2772. doi:10.1890/07-0043.1</a:t>
            </a:r>
          </a:p>
        </p:txBody>
      </p:sp>
      <p:pic>
        <p:nvPicPr>
          <p:cNvPr id="56" name="Picture 55"/>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8489368" y="39582281"/>
            <a:ext cx="3621185" cy="1589639"/>
          </a:xfrm>
          <a:prstGeom prst="rect">
            <a:avLst/>
          </a:prstGeom>
        </p:spPr>
      </p:pic>
      <p:pic>
        <p:nvPicPr>
          <p:cNvPr id="60" name="Picture 59"/>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32413" y="35894630"/>
            <a:ext cx="15495932" cy="1866671"/>
          </a:xfrm>
          <a:prstGeom prst="rect">
            <a:avLst/>
          </a:prstGeom>
        </p:spPr>
      </p:pic>
      <p:sp>
        <p:nvSpPr>
          <p:cNvPr id="96" name="TextBox 95"/>
          <p:cNvSpPr txBox="1"/>
          <p:nvPr/>
        </p:nvSpPr>
        <p:spPr>
          <a:xfrm>
            <a:off x="23543296" y="36158959"/>
            <a:ext cx="6994311" cy="338554"/>
          </a:xfrm>
          <a:prstGeom prst="rect">
            <a:avLst/>
          </a:prstGeom>
          <a:noFill/>
        </p:spPr>
        <p:txBody>
          <a:bodyPr wrap="square" rtlCol="0">
            <a:spAutoFit/>
          </a:bodyPr>
          <a:lstStyle/>
          <a:p>
            <a:r>
              <a:rPr lang="en-US" sz="1600" dirty="0" smtClean="0">
                <a:latin typeface="Trebuchet MS" charset="0"/>
                <a:ea typeface="Trebuchet MS" charset="0"/>
                <a:cs typeface="Trebuchet MS" charset="0"/>
              </a:rPr>
              <a:t>Significance codes: 0 (***), 0.001 (**), 0.01 (**), not significant (-)</a:t>
            </a:r>
            <a:endParaRPr lang="en-US" sz="1600" dirty="0">
              <a:latin typeface="Trebuchet MS" charset="0"/>
              <a:ea typeface="Trebuchet MS" charset="0"/>
              <a:cs typeface="Trebuchet MS" charset="0"/>
            </a:endParaRPr>
          </a:p>
        </p:txBody>
      </p:sp>
      <p:sp>
        <p:nvSpPr>
          <p:cNvPr id="95" name="Rectangle 94"/>
          <p:cNvSpPr/>
          <p:nvPr/>
        </p:nvSpPr>
        <p:spPr>
          <a:xfrm>
            <a:off x="30036604" y="30460638"/>
            <a:ext cx="5279617" cy="5900718"/>
          </a:xfrm>
          <a:prstGeom prst="rect">
            <a:avLst/>
          </a:prstGeom>
        </p:spPr>
        <p:txBody>
          <a:bodyPr wrap="square">
            <a:spAutoFit/>
          </a:bodyPr>
          <a:lstStyle/>
          <a:p>
            <a:pPr>
              <a:lnSpc>
                <a:spcPts val="3760"/>
              </a:lnSpc>
              <a:defRPr/>
            </a:pPr>
            <a:r>
              <a:rPr lang="en-US" sz="2800" dirty="0">
                <a:solidFill>
                  <a:srgbClr val="141F22"/>
                </a:solidFill>
                <a:latin typeface="Trebuchet MS" charset="0"/>
                <a:ea typeface="Trebuchet MS" charset="0"/>
                <a:cs typeface="Trebuchet MS" charset="0"/>
              </a:rPr>
              <a:t>We find that </a:t>
            </a:r>
            <a:r>
              <a:rPr lang="en-US" sz="2800" dirty="0" smtClean="0">
                <a:solidFill>
                  <a:srgbClr val="141F22"/>
                </a:solidFill>
                <a:latin typeface="Trebuchet MS" charset="0"/>
                <a:ea typeface="Trebuchet MS" charset="0"/>
                <a:cs typeface="Trebuchet MS" charset="0"/>
              </a:rPr>
              <a:t>the network centrality of a package </a:t>
            </a:r>
            <a:r>
              <a:rPr lang="en-US" sz="2800" dirty="0" smtClean="0">
                <a:solidFill>
                  <a:srgbClr val="141F22"/>
                </a:solidFill>
                <a:latin typeface="Trebuchet MS" charset="0"/>
                <a:ea typeface="Trebuchet MS" charset="0"/>
                <a:cs typeface="Trebuchet MS" charset="0"/>
              </a:rPr>
              <a:t>       (</a:t>
            </a:r>
            <a:r>
              <a:rPr lang="en-US" sz="2800" dirty="0" smtClean="0">
                <a:solidFill>
                  <a:srgbClr val="141F22"/>
                </a:solidFill>
                <a:latin typeface="Trebuchet MS" charset="0"/>
                <a:ea typeface="Trebuchet MS" charset="0"/>
                <a:cs typeface="Trebuchet MS" charset="0"/>
              </a:rPr>
              <a:t>the number of packages that depend on it, and how they are connected) as </a:t>
            </a:r>
            <a:r>
              <a:rPr lang="en-US" sz="2800" dirty="0">
                <a:solidFill>
                  <a:srgbClr val="141F22"/>
                </a:solidFill>
                <a:latin typeface="Trebuchet MS" charset="0"/>
                <a:ea typeface="Trebuchet MS" charset="0"/>
                <a:cs typeface="Trebuchet MS" charset="0"/>
              </a:rPr>
              <a:t>well as </a:t>
            </a:r>
            <a:r>
              <a:rPr lang="en-US" sz="2800" dirty="0" smtClean="0">
                <a:solidFill>
                  <a:srgbClr val="141F22"/>
                </a:solidFill>
                <a:latin typeface="Trebuchet MS" charset="0"/>
                <a:ea typeface="Trebuchet MS" charset="0"/>
                <a:cs typeface="Trebuchet MS" charset="0"/>
              </a:rPr>
              <a:t>package attributes (e.g., the number of contributors, the number of commits) are important factors </a:t>
            </a:r>
            <a:r>
              <a:rPr lang="en-US" sz="2800" dirty="0">
                <a:solidFill>
                  <a:srgbClr val="141F22"/>
                </a:solidFill>
                <a:latin typeface="Trebuchet MS" charset="0"/>
                <a:ea typeface="Trebuchet MS" charset="0"/>
                <a:cs typeface="Trebuchet MS" charset="0"/>
              </a:rPr>
              <a:t>in showing the impact of open source </a:t>
            </a:r>
            <a:r>
              <a:rPr lang="en-US" sz="2800" dirty="0" smtClean="0">
                <a:solidFill>
                  <a:srgbClr val="141F22"/>
                </a:solidFill>
                <a:latin typeface="Trebuchet MS" charset="0"/>
                <a:ea typeface="Trebuchet MS" charset="0"/>
                <a:cs typeface="Trebuchet MS" charset="0"/>
              </a:rPr>
              <a:t>software, measured by the number of downloads and </a:t>
            </a:r>
            <a:r>
              <a:rPr lang="en-US" sz="2800" dirty="0">
                <a:solidFill>
                  <a:srgbClr val="141F22"/>
                </a:solidFill>
                <a:latin typeface="Trebuchet MS" charset="0"/>
                <a:ea typeface="Trebuchet MS" charset="0"/>
                <a:cs typeface="Trebuchet MS" charset="0"/>
              </a:rPr>
              <a:t>the number of citations</a:t>
            </a:r>
            <a:r>
              <a:rPr lang="en-US" sz="2800" dirty="0" smtClean="0">
                <a:solidFill>
                  <a:srgbClr val="141F22"/>
                </a:solidFill>
                <a:latin typeface="Trebuchet MS" charset="0"/>
                <a:ea typeface="Trebuchet MS" charset="0"/>
                <a:cs typeface="Trebuchet MS" charset="0"/>
              </a:rPr>
              <a:t>. </a:t>
            </a:r>
            <a:endParaRPr lang="en-US" sz="2800" dirty="0">
              <a:solidFill>
                <a:srgbClr val="141F22"/>
              </a:solidFill>
              <a:latin typeface="Trebuchet MS" charset="0"/>
              <a:ea typeface="Trebuchet MS" charset="0"/>
              <a:cs typeface="Trebuchet MS" charset="0"/>
            </a:endParaRPr>
          </a:p>
        </p:txBody>
      </p:sp>
      <p:pic>
        <p:nvPicPr>
          <p:cNvPr id="7" name="Picture 6"/>
          <p:cNvPicPr>
            <a:picLocks noChangeAspect="1"/>
          </p:cNvPicPr>
          <p:nvPr/>
        </p:nvPicPr>
        <p:blipFill>
          <a:blip r:embed="rId17"/>
          <a:stretch>
            <a:fillRect/>
          </a:stretch>
        </p:blipFill>
        <p:spPr>
          <a:xfrm>
            <a:off x="25637383" y="12008209"/>
            <a:ext cx="9681316" cy="5618173"/>
          </a:xfrm>
          <a:prstGeom prst="rect">
            <a:avLst/>
          </a:prstGeom>
        </p:spPr>
      </p:pic>
      <p:sp>
        <p:nvSpPr>
          <p:cNvPr id="101" name="Shape 97"/>
          <p:cNvSpPr txBox="1"/>
          <p:nvPr/>
        </p:nvSpPr>
        <p:spPr>
          <a:xfrm>
            <a:off x="20708686" y="12637896"/>
            <a:ext cx="4988519" cy="920012"/>
          </a:xfrm>
          <a:prstGeom prst="rect">
            <a:avLst/>
          </a:prstGeom>
          <a:noFill/>
          <a:ln>
            <a:noFill/>
          </a:ln>
        </p:spPr>
        <p:txBody>
          <a:bodyPr lIns="91425" tIns="45700" rIns="91425" bIns="45700" anchor="t" anchorCtr="0">
            <a:noAutofit/>
          </a:bodyPr>
          <a:lstStyle/>
          <a:p>
            <a:pPr marL="571500" lvl="0" indent="-571500" rtl="0">
              <a:lnSpc>
                <a:spcPct val="100000"/>
              </a:lnSpc>
              <a:spcBef>
                <a:spcPts val="0"/>
              </a:spcBef>
              <a:buFont typeface="Arial" charset="0"/>
              <a:buChar char="•"/>
            </a:pPr>
            <a:r>
              <a:rPr lang="en-US" sz="3200" dirty="0" smtClean="0">
                <a:solidFill>
                  <a:srgbClr val="141F22"/>
                </a:solidFill>
                <a:latin typeface="Trebuchet MS" charset="0"/>
                <a:ea typeface="Trebuchet MS" charset="0"/>
                <a:cs typeface="Trebuchet MS" charset="0"/>
                <a:sym typeface="Trebuchet MS"/>
              </a:rPr>
              <a:t>There are 34 tags on Depsy</a:t>
            </a:r>
          </a:p>
          <a:p>
            <a:pPr marL="571500" lvl="0" indent="-571500" rtl="0">
              <a:lnSpc>
                <a:spcPct val="100000"/>
              </a:lnSpc>
              <a:spcBef>
                <a:spcPts val="0"/>
              </a:spcBef>
              <a:buFont typeface="Arial" charset="0"/>
              <a:buChar char="•"/>
            </a:pPr>
            <a:r>
              <a:rPr lang="en-US" sz="3200" dirty="0" smtClean="0">
                <a:solidFill>
                  <a:srgbClr val="141F22"/>
                </a:solidFill>
                <a:latin typeface="Trebuchet MS" charset="0"/>
                <a:ea typeface="Trebuchet MS" charset="0"/>
                <a:cs typeface="Trebuchet MS" charset="0"/>
                <a:sym typeface="Trebuchet MS"/>
              </a:rPr>
              <a:t>Average number of tags per package: 1.3</a:t>
            </a:r>
          </a:p>
          <a:p>
            <a:pPr marL="571500" lvl="0" indent="-571500" rtl="0">
              <a:lnSpc>
                <a:spcPct val="100000"/>
              </a:lnSpc>
              <a:spcBef>
                <a:spcPts val="0"/>
              </a:spcBef>
              <a:buFont typeface="Arial" charset="0"/>
              <a:buChar char="•"/>
            </a:pPr>
            <a:r>
              <a:rPr lang="en-US" sz="3200" dirty="0" smtClean="0">
                <a:solidFill>
                  <a:srgbClr val="141F22"/>
                </a:solidFill>
                <a:latin typeface="Trebuchet MS" charset="0"/>
                <a:ea typeface="Trebuchet MS" charset="0"/>
                <a:cs typeface="Trebuchet MS" charset="0"/>
                <a:sym typeface="Trebuchet MS"/>
              </a:rPr>
              <a:t>Average number of packages per tag: 90.8</a:t>
            </a:r>
          </a:p>
          <a:p>
            <a:pPr marL="571500" lvl="0" indent="-571500" rtl="0">
              <a:lnSpc>
                <a:spcPct val="100000"/>
              </a:lnSpc>
              <a:spcBef>
                <a:spcPts val="0"/>
              </a:spcBef>
              <a:buFont typeface="Arial" charset="0"/>
              <a:buChar char="•"/>
            </a:pPr>
            <a:r>
              <a:rPr lang="en-US" sz="3200" dirty="0" smtClean="0">
                <a:solidFill>
                  <a:srgbClr val="141F22"/>
                </a:solidFill>
                <a:latin typeface="Trebuchet MS" charset="0"/>
                <a:ea typeface="Trebuchet MS" charset="0"/>
                <a:cs typeface="Trebuchet MS" charset="0"/>
                <a:sym typeface="Trebuchet MS"/>
              </a:rPr>
              <a:t>2,429 packages (25%) have tags</a:t>
            </a:r>
            <a:endParaRPr lang="en-US" sz="3200" dirty="0">
              <a:solidFill>
                <a:srgbClr val="141F22"/>
              </a:solidFill>
              <a:latin typeface="Trebuchet MS" charset="0"/>
              <a:ea typeface="Trebuchet MS" charset="0"/>
              <a:cs typeface="Trebuchet MS" charset="0"/>
              <a:sym typeface="Trebuchet MS"/>
            </a:endParaRPr>
          </a:p>
        </p:txBody>
      </p:sp>
    </p:spTree>
    <p:extLst>
      <p:ext uri="{BB962C8B-B14F-4D97-AF65-F5344CB8AC3E}">
        <p14:creationId xmlns:p14="http://schemas.microsoft.com/office/powerpoint/2010/main" val="76914611"/>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4065</TotalTime>
  <Words>851</Words>
  <Application>Microsoft Macintosh PowerPoint</Application>
  <PresentationFormat>Custom</PresentationFormat>
  <Paragraphs>70</Paragraphs>
  <Slides>1</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vt:i4>
      </vt:variant>
    </vt:vector>
  </HeadingPairs>
  <TitlesOfParts>
    <vt:vector size="9" baseType="lpstr">
      <vt:lpstr>Blanch Caps</vt:lpstr>
      <vt:lpstr>Calibri</vt:lpstr>
      <vt:lpstr>Calibri Light</vt:lpstr>
      <vt:lpstr>Cambria Math</vt:lpstr>
      <vt:lpstr>Trebuchet MS</vt:lpstr>
      <vt:lpstr>Arial</vt:lpstr>
      <vt:lpstr>Raleway</vt:lpstr>
      <vt:lpstr>Office Theme</vt:lpstr>
      <vt:lpstr>PowerPoint Presentation</vt:lpstr>
    </vt:vector>
  </TitlesOfParts>
  <Company/>
  <LinksUpToDate>false</LinksUpToDate>
  <SharedDoc>false</SharedDoc>
  <HyperlinksChanged>false</HyperlinksChanged>
  <AppVersion>15.0025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xandershanks@yahoo.com</dc:creator>
  <cp:lastModifiedBy>Gizem Korkmaz</cp:lastModifiedBy>
  <cp:revision>84</cp:revision>
  <cp:lastPrinted>2017-07-21T19:30:40Z</cp:lastPrinted>
  <dcterms:created xsi:type="dcterms:W3CDTF">2017-07-12T21:21:51Z</dcterms:created>
  <dcterms:modified xsi:type="dcterms:W3CDTF">2017-07-26T16:27:09Z</dcterms:modified>
</cp:coreProperties>
</file>